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3"/>
  </p:notesMasterIdLst>
  <p:sldIdLst>
    <p:sldId id="256" r:id="rId2"/>
    <p:sldId id="257" r:id="rId3"/>
    <p:sldId id="258" r:id="rId4"/>
    <p:sldId id="288" r:id="rId5"/>
    <p:sldId id="260" r:id="rId6"/>
    <p:sldId id="261" r:id="rId7"/>
    <p:sldId id="262" r:id="rId8"/>
    <p:sldId id="263" r:id="rId9"/>
    <p:sldId id="264" r:id="rId10"/>
    <p:sldId id="290" r:id="rId11"/>
    <p:sldId id="289" r:id="rId12"/>
    <p:sldId id="265" r:id="rId13"/>
    <p:sldId id="266" r:id="rId14"/>
    <p:sldId id="267" r:id="rId15"/>
    <p:sldId id="268" r:id="rId16"/>
    <p:sldId id="269" r:id="rId17"/>
    <p:sldId id="270" r:id="rId18"/>
    <p:sldId id="25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p:restoredTop sz="78477"/>
  </p:normalViewPr>
  <p:slideViewPr>
    <p:cSldViewPr snapToGrid="0" snapToObjects="1">
      <p:cViewPr varScale="1">
        <p:scale>
          <a:sx n="156" d="100"/>
          <a:sy n="156" d="100"/>
        </p:scale>
        <p:origin x="752"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F3596-478D-7C45-9C60-9310B5AF9AD0}" type="datetimeFigureOut">
              <a:rPr lang="en-US" smtClean="0"/>
              <a:t>5/10/16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44968-C67C-B349-A0A6-0EE99094F193}" type="slidenum">
              <a:rPr lang="en-US" smtClean="0"/>
              <a:t>‹#›</a:t>
            </a:fld>
            <a:endParaRPr lang="en-US"/>
          </a:p>
        </p:txBody>
      </p:sp>
    </p:spTree>
    <p:extLst>
      <p:ext uri="{BB962C8B-B14F-4D97-AF65-F5344CB8AC3E}">
        <p14:creationId xmlns:p14="http://schemas.microsoft.com/office/powerpoint/2010/main" val="85271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1</a:t>
            </a:fld>
            <a:endParaRPr lang="en-US"/>
          </a:p>
        </p:txBody>
      </p:sp>
    </p:spTree>
    <p:extLst>
      <p:ext uri="{BB962C8B-B14F-4D97-AF65-F5344CB8AC3E}">
        <p14:creationId xmlns:p14="http://schemas.microsoft.com/office/powerpoint/2010/main" val="145056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eaLnBrk="1" hangingPunct="1">
              <a:defRPr/>
            </a:pPr>
            <a:r>
              <a:rPr lang="en-US" altLang="en-US" dirty="0" smtClean="0">
                <a:latin typeface="Times New Roman" panose="02020603050405020304" pitchFamily="18" charset="0"/>
                <a:cs typeface="Arial" panose="020B0604020202020204" pitchFamily="34" charset="0"/>
              </a:rPr>
              <a:t>Within 7 calendar days after receiving information about an injury or illness, you must determine if the case meets all three of these basic recording criteria:</a:t>
            </a:r>
          </a:p>
          <a:p>
            <a:pPr lvl="1" eaLnBrk="1" hangingPunct="1">
              <a:defRPr/>
            </a:pPr>
            <a:r>
              <a:rPr lang="en-US" altLang="en-US" dirty="0" smtClean="0">
                <a:latin typeface="Times New Roman" panose="02020603050405020304" pitchFamily="18" charset="0"/>
                <a:cs typeface="Arial" panose="020B0604020202020204" pitchFamily="34" charset="0"/>
              </a:rPr>
              <a:t>The injury, illness, or fatality must be work related.</a:t>
            </a:r>
          </a:p>
          <a:p>
            <a:pPr lvl="1" eaLnBrk="1" hangingPunct="1">
              <a:defRPr/>
            </a:pPr>
            <a:r>
              <a:rPr lang="en-US" altLang="en-US" dirty="0" smtClean="0">
                <a:latin typeface="Times New Roman" panose="02020603050405020304" pitchFamily="18" charset="0"/>
                <a:cs typeface="Arial" panose="020B0604020202020204" pitchFamily="34" charset="0"/>
              </a:rPr>
              <a:t>The injury, illness, or fatality must be a new case.</a:t>
            </a:r>
          </a:p>
          <a:p>
            <a:pPr lvl="1" eaLnBrk="1" hangingPunct="1">
              <a:defRPr/>
            </a:pPr>
            <a:r>
              <a:rPr lang="en-US" altLang="en-US" dirty="0" smtClean="0">
                <a:latin typeface="Times New Roman" panose="02020603050405020304" pitchFamily="18" charset="0"/>
                <a:cs typeface="Arial" panose="020B0604020202020204" pitchFamily="34" charset="0"/>
              </a:rPr>
              <a:t>The injury, illness, or fatality must meet the general or specific </a:t>
            </a:r>
            <a:br>
              <a:rPr lang="en-US" altLang="en-US" dirty="0" smtClean="0">
                <a:latin typeface="Times New Roman" panose="02020603050405020304" pitchFamily="18" charset="0"/>
                <a:cs typeface="Arial" panose="020B0604020202020204" pitchFamily="34" charset="0"/>
              </a:rPr>
            </a:br>
            <a:r>
              <a:rPr lang="en-US" altLang="en-US" dirty="0" smtClean="0">
                <a:latin typeface="Times New Roman" panose="02020603050405020304" pitchFamily="18" charset="0"/>
                <a:cs typeface="Arial" panose="020B0604020202020204" pitchFamily="34" charset="0"/>
              </a:rPr>
              <a:t>recording criteria.</a:t>
            </a:r>
          </a:p>
          <a:p>
            <a:pPr eaLnBrk="1" hangingPunct="1">
              <a:defRPr/>
            </a:pPr>
            <a:r>
              <a:rPr lang="en-US" altLang="en-US" dirty="0" smtClean="0">
                <a:latin typeface="Times New Roman" panose="02020603050405020304" pitchFamily="18" charset="0"/>
                <a:cs typeface="Arial" panose="020B0604020202020204" pitchFamily="34" charset="0"/>
              </a:rPr>
              <a:t>If all three criteria are met,  complete the OSHA 301 Form and the </a:t>
            </a:r>
            <a:br>
              <a:rPr lang="en-US" altLang="en-US" dirty="0" smtClean="0">
                <a:latin typeface="Times New Roman" panose="02020603050405020304" pitchFamily="18" charset="0"/>
                <a:cs typeface="Arial" panose="020B0604020202020204" pitchFamily="34" charset="0"/>
              </a:rPr>
            </a:br>
            <a:r>
              <a:rPr lang="en-US" altLang="en-US" dirty="0" smtClean="0">
                <a:latin typeface="Times New Roman" panose="02020603050405020304" pitchFamily="18" charset="0"/>
                <a:cs typeface="Arial" panose="020B0604020202020204" pitchFamily="34" charset="0"/>
              </a:rPr>
              <a:t>300 Log.</a:t>
            </a:r>
          </a:p>
        </p:txBody>
      </p:sp>
      <p:sp>
        <p:nvSpPr>
          <p:cNvPr id="4" name="Slide Number Placeholder 3"/>
          <p:cNvSpPr>
            <a:spLocks noGrp="1"/>
          </p:cNvSpPr>
          <p:nvPr>
            <p:ph type="sldNum" sz="quarter" idx="10"/>
          </p:nvPr>
        </p:nvSpPr>
        <p:spPr/>
        <p:txBody>
          <a:bodyPr/>
          <a:lstStyle/>
          <a:p>
            <a:fld id="{D5F44968-C67C-B349-A0A6-0EE99094F193}" type="slidenum">
              <a:rPr lang="en-US" smtClean="0"/>
              <a:t>10</a:t>
            </a:fld>
            <a:endParaRPr lang="en-US"/>
          </a:p>
        </p:txBody>
      </p:sp>
    </p:spTree>
    <p:extLst>
      <p:ext uri="{BB962C8B-B14F-4D97-AF65-F5344CB8AC3E}">
        <p14:creationId xmlns:p14="http://schemas.microsoft.com/office/powerpoint/2010/main" val="35487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An injury or illness is work related if an event or exposure in the work environment either caused or contributed to the condition or significantly aggravated a preexisting injury or illness.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preexisting injury is “significantly aggravated” when an event or exposure in the workplace resulted in death, loss of consciousness, time away from work, restricted work, or medical treatment that would not have been necessary if not for the recent event or exposure.</a:t>
            </a:r>
          </a:p>
        </p:txBody>
      </p:sp>
      <p:sp>
        <p:nvSpPr>
          <p:cNvPr id="4" name="Slide Number Placeholder 3"/>
          <p:cNvSpPr>
            <a:spLocks noGrp="1"/>
          </p:cNvSpPr>
          <p:nvPr>
            <p:ph type="sldNum" sz="quarter" idx="10"/>
          </p:nvPr>
        </p:nvSpPr>
        <p:spPr/>
        <p:txBody>
          <a:bodyPr/>
          <a:lstStyle/>
          <a:p>
            <a:fld id="{D5F44968-C67C-B349-A0A6-0EE99094F193}" type="slidenum">
              <a:rPr lang="en-US" smtClean="0"/>
              <a:t>11</a:t>
            </a:fld>
            <a:endParaRPr lang="en-US"/>
          </a:p>
        </p:txBody>
      </p:sp>
    </p:spTree>
    <p:extLst>
      <p:ext uri="{BB962C8B-B14F-4D97-AF65-F5344CB8AC3E}">
        <p14:creationId xmlns:p14="http://schemas.microsoft.com/office/powerpoint/2010/main" val="102604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Slide Show Notes</a:t>
            </a: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The following injuries or illnesses occurring in the work environment are not considered work related.</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Employee is in the work environment as a member of the general public when the injury/illness occurs.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Injury/illness involves signs or symptoms that surface at work but result solely from a non-work-related event or exposure that occurs outside the work environment.</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Injury or illness results solely from voluntary participation in a wellness program or in a medical, fitness, or recreational activity such as blood donation, physical examination, flu shot, exercise class, or baseball.</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Injury or illness is solely the result of an employee eating, drinking, or preparing food or drink for personal consumption.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Injury or illness is solely the result of an employee doing personal tasks (unrelated to employment) at the establishment outside of the employee’s assigned working hours.</a:t>
            </a:r>
          </a:p>
        </p:txBody>
      </p:sp>
      <p:sp>
        <p:nvSpPr>
          <p:cNvPr id="4" name="Slide Number Placeholder 3"/>
          <p:cNvSpPr>
            <a:spLocks noGrp="1"/>
          </p:cNvSpPr>
          <p:nvPr>
            <p:ph type="sldNum" sz="quarter" idx="10"/>
          </p:nvPr>
        </p:nvSpPr>
        <p:spPr/>
        <p:txBody>
          <a:bodyPr/>
          <a:lstStyle/>
          <a:p>
            <a:fld id="{D5F44968-C67C-B349-A0A6-0EE99094F193}" type="slidenum">
              <a:rPr lang="en-US" smtClean="0"/>
              <a:t>12</a:t>
            </a:fld>
            <a:endParaRPr lang="en-US"/>
          </a:p>
        </p:txBody>
      </p:sp>
    </p:spTree>
    <p:extLst>
      <p:ext uri="{BB962C8B-B14F-4D97-AF65-F5344CB8AC3E}">
        <p14:creationId xmlns:p14="http://schemas.microsoft.com/office/powerpoint/2010/main" val="513387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The following injuries or illnesses occurring in the work environment are not considered work related.</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Injury or illness is solely the result of personal grooming, self medication for a non-work-related condition, or is intentionally self-inflicted.</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Injury or illness is caused by a motor vehicle accident that occurs in a company parking lot or access road while the employee is commuting to or from work.</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Illness is the common cold or flu contracted from another employee.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Illness is a mental illness.</a:t>
            </a:r>
          </a:p>
          <a:p>
            <a:pPr marL="0" marR="0" lvl="0" indent="0" algn="l" defTabSz="914400" rtl="0" eaLnBrk="1" fontAlgn="base" latinLnBrk="0" hangingPunct="1">
              <a:lnSpc>
                <a:spcPct val="100000"/>
              </a:lnSpc>
              <a:spcBef>
                <a:spcPct val="30000"/>
              </a:spcBef>
              <a:spcAft>
                <a:spcPct val="0"/>
              </a:spcAft>
              <a:buClrTx/>
              <a:buSzPct val="115000"/>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13</a:t>
            </a:fld>
            <a:endParaRPr lang="en-US"/>
          </a:p>
        </p:txBody>
      </p:sp>
    </p:spTree>
    <p:extLst>
      <p:ext uri="{BB962C8B-B14F-4D97-AF65-F5344CB8AC3E}">
        <p14:creationId xmlns:p14="http://schemas.microsoft.com/office/powerpoint/2010/main" val="61427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OSHA defines the work environment as “the establishment and other locations where one or more employees are working or are present as a condition of their employment.”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The work environment includes not only physical locations, but also the equipment or materials used by the employee during the course of work</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Injuries that occur while an employee is traveling are considered work related if the employee is engaged in work activities such as  traveling to a customer’s location, doing job-related tasks, and entertaining to discuss business at the direction of the employer. However, once an employee checks into a hotel, a home away from home is established. So, an injury when showering would not be work related. Another exception would be an injury while taking a side trip for personal reasons.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An injury or illness that occurs while an employee is working at home is considered work related only if the employee is performing work for pay at home and the injury is directly related to the performance of the work rather than the home environment. For example, dropping a box of work-related materials on your foot would be considered work related. However, running to catch a ringing work phone and tripping over the family dog would not be considered work related.</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14</a:t>
            </a:fld>
            <a:endParaRPr lang="en-US"/>
          </a:p>
        </p:txBody>
      </p:sp>
    </p:spTree>
    <p:extLst>
      <p:ext uri="{BB962C8B-B14F-4D97-AF65-F5344CB8AC3E}">
        <p14:creationId xmlns:p14="http://schemas.microsoft.com/office/powerpoint/2010/main" val="64768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you have determined that an injury or illness is work related, you must also determine whether the injury or illness is a new case. If it is not a new case, it will not be a recordable incident.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work-related injury or illness will be considered a new case if the employee has not previously experienced a recorded injury or illness of the same type affecting the same part of the body.</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work-related injury or illness is considered a new case if the employee had recovered completely from the previous injury or illness (all signs and symptoms had disappeared) and an event or exposure in the work environment caused the signs or symptoms to reappear: </a:t>
            </a:r>
          </a:p>
          <a:p>
            <a:pPr marL="457200" marR="0" lvl="2"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Chronic illnesses in which signs and symptoms recur or continue even in the absence of exposure in the workplace should only be recorded once.</a:t>
            </a:r>
          </a:p>
          <a:p>
            <a:pPr marL="457200" marR="0" lvl="2"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When an employee experiences the signs or symptoms of an illness as a result of an event or exposure in the workplace, such as occupational asthma, the episode must be treated as a new case because it occurred in response to a new exposure.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Employers may rely on a physician or other licensed healthcare provider to determine if an injury/illness is a new case or a recurrence of an old case. If the employer seeks advice from a physician, the employer must follow the physician or other licensed healthcare professional’s recommendation about whether the case is a new case or a recurrence. </a:t>
            </a:r>
          </a:p>
        </p:txBody>
      </p:sp>
      <p:sp>
        <p:nvSpPr>
          <p:cNvPr id="4" name="Slide Number Placeholder 3"/>
          <p:cNvSpPr>
            <a:spLocks noGrp="1"/>
          </p:cNvSpPr>
          <p:nvPr>
            <p:ph type="sldNum" sz="quarter" idx="10"/>
          </p:nvPr>
        </p:nvSpPr>
        <p:spPr/>
        <p:txBody>
          <a:bodyPr/>
          <a:lstStyle/>
          <a:p>
            <a:fld id="{D5F44968-C67C-B349-A0A6-0EE99094F193}" type="slidenum">
              <a:rPr lang="en-US" smtClean="0"/>
              <a:t>15</a:t>
            </a:fld>
            <a:endParaRPr lang="en-US"/>
          </a:p>
        </p:txBody>
      </p:sp>
    </p:spTree>
    <p:extLst>
      <p:ext uri="{BB962C8B-B14F-4D97-AF65-F5344CB8AC3E}">
        <p14:creationId xmlns:p14="http://schemas.microsoft.com/office/powerpoint/2010/main" val="176655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the employer has already determined that an injury or illness is work related and it is also a new case, the employer now needs to determine if the injury or illness meets the general or specific recording criteria. If the injury or illness does meet the general or specific recording criteria, then the incident must be recorded on the OSHA 300 Log.  Recording criteria include the following:</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Death</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Days away from work</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Restricted work or transfer to another job</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Medical treatment beyond first aid</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Loss of consciousness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significant injury or illness diagnosed by a physician</a:t>
            </a:r>
          </a:p>
          <a:p>
            <a:pPr marL="0" marR="0" lvl="0" indent="0" algn="l" defTabSz="914400" rtl="0" eaLnBrk="1" fontAlgn="base" latinLnBrk="0" hangingPunct="1">
              <a:lnSpc>
                <a:spcPct val="100000"/>
              </a:lnSpc>
              <a:spcBef>
                <a:spcPct val="30000"/>
              </a:spcBef>
              <a:spcAft>
                <a:spcPct val="0"/>
              </a:spcAft>
              <a:buClrTx/>
              <a:buSzPct val="115000"/>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F44968-C67C-B349-A0A6-0EE99094F193}" type="slidenum">
              <a:rPr lang="en-US" smtClean="0"/>
              <a:t>16</a:t>
            </a:fld>
            <a:endParaRPr lang="en-US"/>
          </a:p>
        </p:txBody>
      </p:sp>
    </p:spTree>
    <p:extLst>
      <p:ext uri="{BB962C8B-B14F-4D97-AF65-F5344CB8AC3E}">
        <p14:creationId xmlns:p14="http://schemas.microsoft.com/office/powerpoint/2010/main" val="202427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Speaker’s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Employers are required to report to OSHA within eight hours any work-related death or any incident that results in the inpatient hospitalization of three or more employees. The report must be made orally. The report cannot be faxed or left on an answering machine. The local area OSHA office or the main OSHA number at 1-800-321-OSHA (1-800-321-6742) must be called.</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Any work-related injury or illness that results in death must be recorded. If an employee is hospitalized because of a work-related injury, the incident would be recorded as time away from work. However, if the employee dies a few weeks after the incident, then the recorded injury would be changed to a death.</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Mark the “death” box on the OSHA 300 Log.</a:t>
            </a:r>
          </a:p>
        </p:txBody>
      </p:sp>
      <p:sp>
        <p:nvSpPr>
          <p:cNvPr id="4" name="Slide Number Placeholder 3"/>
          <p:cNvSpPr>
            <a:spLocks noGrp="1"/>
          </p:cNvSpPr>
          <p:nvPr>
            <p:ph type="sldNum" sz="quarter" idx="10"/>
          </p:nvPr>
        </p:nvSpPr>
        <p:spPr/>
        <p:txBody>
          <a:bodyPr/>
          <a:lstStyle/>
          <a:p>
            <a:fld id="{D5F44968-C67C-B349-A0A6-0EE99094F193}" type="slidenum">
              <a:rPr lang="en-US" smtClean="0"/>
              <a:t>17</a:t>
            </a:fld>
            <a:endParaRPr lang="en-US"/>
          </a:p>
        </p:txBody>
      </p:sp>
    </p:spTree>
    <p:extLst>
      <p:ext uri="{BB962C8B-B14F-4D97-AF65-F5344CB8AC3E}">
        <p14:creationId xmlns:p14="http://schemas.microsoft.com/office/powerpoint/2010/main" val="951616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an employee suffers a work-related new case, injury or illness, enter the information as follows on the 300 Log:</a:t>
            </a:r>
          </a:p>
          <a:p>
            <a:pPr marL="228600" marR="0" lvl="1" indent="-114300" algn="l" defTabSz="914400" rtl="0" eaLnBrk="1" fontAlgn="base" latinLnBrk="0" hangingPunct="1">
              <a:lnSpc>
                <a:spcPct val="95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Mark the “days away from work” box </a:t>
            </a:r>
          </a:p>
          <a:p>
            <a:pPr marL="228600" marR="0" lvl="1" indent="-114300" algn="l" defTabSz="914400" rtl="0" eaLnBrk="1" fontAlgn="base" latinLnBrk="0" hangingPunct="1">
              <a:lnSpc>
                <a:spcPct val="95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Enter the number of calendar days that the employee is away from work within 7 calendar days of the incident.  You may need to estimate and then update when the employee returns to work.</a:t>
            </a:r>
          </a:p>
          <a:p>
            <a:pPr marL="228600" marR="0" lvl="1" indent="-114300" algn="l" defTabSz="914400" rtl="0" eaLnBrk="1" fontAlgn="base" latinLnBrk="0" hangingPunct="1">
              <a:lnSpc>
                <a:spcPct val="95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Do not count the day of the injury or illness. Day one of the days away from work would be the day after the injury/illness occurred.</a:t>
            </a:r>
          </a:p>
          <a:p>
            <a:pPr marL="228600" marR="0" lvl="1" indent="-114300" algn="l" defTabSz="914400" rtl="0" eaLnBrk="1" fontAlgn="base" latinLnBrk="0" hangingPunct="1">
              <a:lnSpc>
                <a:spcPct val="95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Include weekends and holidays the employee would not have worked. If the employee goes on vacation after the incident, record the number of days away from work recommended by the doctor.</a:t>
            </a:r>
          </a:p>
          <a:p>
            <a:pPr marL="457200" marR="0" lvl="2" indent="-114300" algn="l" defTabSz="914400" rtl="0" eaLnBrk="1" fontAlgn="base" latinLnBrk="0" hangingPunct="1">
              <a:lnSpc>
                <a:spcPct val="95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Encourage the employee to follow the doctor’s instructions. If the employee returns early, record the calendar days recommended by the doctor, not the actual days that the employee was away from work.</a:t>
            </a:r>
          </a:p>
          <a:p>
            <a:pPr marL="457200" marR="0" lvl="2" indent="-114300" algn="l" defTabSz="914400" rtl="0" eaLnBrk="1" fontAlgn="base" latinLnBrk="0" hangingPunct="1">
              <a:lnSpc>
                <a:spcPct val="95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the employee does not return when released, record the days </a:t>
            </a:r>
            <a:r>
              <a:rPr kumimoji="0" lang="en-US" altLang="en-US" sz="11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recom</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-mended by the doctor, not the actual days the employee was away.</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Do not record days away from work beyond 180. Enter “180” on the 300 Log and stop counting. Stop counting when an employee retires or leaves the company for reasons not related to the injury or illness.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Cases that result in days away from work that extend into the next calendar year should be estimated on the 300A summary, but the 300 Log must be updated when the actual days away is known or the 180-day limit is reached.</a:t>
            </a:r>
          </a:p>
        </p:txBody>
      </p:sp>
      <p:sp>
        <p:nvSpPr>
          <p:cNvPr id="4" name="Slide Number Placeholder 3"/>
          <p:cNvSpPr>
            <a:spLocks noGrp="1"/>
          </p:cNvSpPr>
          <p:nvPr>
            <p:ph type="sldNum" sz="quarter" idx="10"/>
          </p:nvPr>
        </p:nvSpPr>
        <p:spPr/>
        <p:txBody>
          <a:bodyPr/>
          <a:lstStyle/>
          <a:p>
            <a:fld id="{D5F44968-C67C-B349-A0A6-0EE99094F193}" type="slidenum">
              <a:rPr lang="en-US" smtClean="0"/>
              <a:t>18</a:t>
            </a:fld>
            <a:endParaRPr lang="en-US"/>
          </a:p>
        </p:txBody>
      </p:sp>
    </p:spTree>
    <p:extLst>
      <p:ext uri="{BB962C8B-B14F-4D97-AF65-F5344CB8AC3E}">
        <p14:creationId xmlns:p14="http://schemas.microsoft.com/office/powerpoint/2010/main" val="42698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Restricted work occurs when a work-related injury or illness prevents the worker from performing one or more routine functions of his or her job. A routine function is regularly performed at least one time per week.</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Mark the “job transfer or restriction” box on the OSHA 300 Log.</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Only if the doctor-recommended restriction prevents the employee from doing his or her normal job functions should the incident be recorded as “restricted work or job transfer.” Restricted work also occurs when the injured or ill worker cannot work the normally scheduled full workday.</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job transfer occurs when the injured or ill worker is assigned to a job other than his or her normal job for part of a day. This job transfer may be required by the employer or by the physician treating the employee.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Count the calendar days of restricted work or job transfer, just as you count the days away from work. Start on the day after the incident. Count the days of restricted work according to the doctor’s recommendations, not what the employee actually does. Limit the count to 180 days. The counting can also be stopped if the worker is permanently assigned or transferred to a job that meets the employee’s work restrictions.</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19</a:t>
            </a:fld>
            <a:endParaRPr lang="en-US"/>
          </a:p>
        </p:txBody>
      </p:sp>
    </p:spTree>
    <p:extLst>
      <p:ext uri="{BB962C8B-B14F-4D97-AF65-F5344CB8AC3E}">
        <p14:creationId xmlns:p14="http://schemas.microsoft.com/office/powerpoint/2010/main" val="183723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eaLnBrk="1" hangingPunct="1">
              <a:defRPr/>
            </a:pPr>
            <a:r>
              <a:rPr lang="en-US" altLang="en-US" dirty="0" smtClean="0">
                <a:latin typeface="Times New Roman" panose="02020603050405020304" pitchFamily="18" charset="0"/>
                <a:cs typeface="Arial" panose="020B0604020202020204" pitchFamily="34" charset="0"/>
              </a:rPr>
              <a:t>By the end of this training session, you will be understand:</a:t>
            </a:r>
          </a:p>
          <a:p>
            <a:pPr lvl="1" eaLnBrk="1" hangingPunct="1">
              <a:defRPr/>
            </a:pPr>
            <a:r>
              <a:rPr lang="en-US" altLang="en-US" dirty="0" smtClean="0">
                <a:latin typeface="Times New Roman" panose="02020603050405020304" pitchFamily="18" charset="0"/>
                <a:cs typeface="Arial" panose="020B0604020202020204" pitchFamily="34" charset="0"/>
              </a:rPr>
              <a:t>Which employers are affected</a:t>
            </a:r>
          </a:p>
          <a:p>
            <a:pPr lvl="1" eaLnBrk="1" hangingPunct="1">
              <a:defRPr/>
            </a:pPr>
            <a:r>
              <a:rPr lang="en-US" altLang="en-US" dirty="0" smtClean="0">
                <a:latin typeface="Times New Roman" panose="02020603050405020304" pitchFamily="18" charset="0"/>
                <a:cs typeface="Arial" panose="020B0604020202020204" pitchFamily="34" charset="0"/>
              </a:rPr>
              <a:t>Recordkeeping forms</a:t>
            </a:r>
          </a:p>
          <a:p>
            <a:pPr lvl="1" eaLnBrk="1" hangingPunct="1">
              <a:defRPr/>
            </a:pPr>
            <a:r>
              <a:rPr lang="en-US" altLang="en-US" dirty="0" smtClean="0">
                <a:latin typeface="Times New Roman" panose="02020603050405020304" pitchFamily="18" charset="0"/>
                <a:cs typeface="Arial" panose="020B0604020202020204" pitchFamily="34" charset="0"/>
              </a:rPr>
              <a:t>Reporting to the government</a:t>
            </a:r>
          </a:p>
          <a:p>
            <a:pPr lvl="1" eaLnBrk="1" hangingPunct="1">
              <a:defRPr/>
            </a:pPr>
            <a:r>
              <a:rPr lang="en-US" altLang="en-US" dirty="0" smtClean="0">
                <a:latin typeface="Times New Roman" panose="02020603050405020304" pitchFamily="18" charset="0"/>
                <a:cs typeface="Arial" panose="020B0604020202020204" pitchFamily="34" charset="0"/>
              </a:rPr>
              <a:t>Employees recorded</a:t>
            </a:r>
          </a:p>
          <a:p>
            <a:pPr lvl="1" eaLnBrk="1" hangingPunct="1">
              <a:defRPr/>
            </a:pPr>
            <a:r>
              <a:rPr lang="en-US" altLang="en-US" dirty="0" smtClean="0">
                <a:latin typeface="Times New Roman" panose="02020603050405020304" pitchFamily="18" charset="0"/>
                <a:cs typeface="Arial" panose="020B0604020202020204" pitchFamily="34" charset="0"/>
              </a:rPr>
              <a:t>Employee rights</a:t>
            </a:r>
          </a:p>
          <a:p>
            <a:pPr lvl="1" eaLnBrk="1" hangingPunct="1">
              <a:defRPr/>
            </a:pPr>
            <a:r>
              <a:rPr lang="en-US" altLang="en-US" dirty="0" smtClean="0">
                <a:latin typeface="Times New Roman" panose="02020603050405020304" pitchFamily="18" charset="0"/>
                <a:cs typeface="Arial" panose="020B0604020202020204" pitchFamily="34" charset="0"/>
              </a:rPr>
              <a:t>Injury and illness recording criteria</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2</a:t>
            </a:fld>
            <a:endParaRPr lang="en-US"/>
          </a:p>
        </p:txBody>
      </p:sp>
    </p:spTree>
    <p:extLst>
      <p:ext uri="{BB962C8B-B14F-4D97-AF65-F5344CB8AC3E}">
        <p14:creationId xmlns:p14="http://schemas.microsoft.com/office/powerpoint/2010/main" val="1479032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 work-related injury or illness results in medical treatment beyond first aid and did not involve death, one or more days away from work, restricted work, or job transfer, check the “other recordable cases” box.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According to OSHA, medical treatment does not include: visits to the doctor for observation or counseling,  diagnostic procedures such as x-rays or blood tests including the administration of prescription medication used in the diagnostic process, and first-aid procedures.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OSHA is not concerned with the professional status of the person providing the first aid or medical treatment, but only with the method of treatment for recording purposes.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 healthcare professional recommends medical treatment but the employee does not follow through, the incident must still be recorded as an “other recordable case” that required medical treatment.</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20</a:t>
            </a:fld>
            <a:endParaRPr lang="en-US"/>
          </a:p>
        </p:txBody>
      </p:sp>
    </p:spTree>
    <p:extLst>
      <p:ext uri="{BB962C8B-B14F-4D97-AF65-F5344CB8AC3E}">
        <p14:creationId xmlns:p14="http://schemas.microsoft.com/office/powerpoint/2010/main" val="110171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An injury or illness that requires first-aid treatment only is not recordable. Only the following 14 procedures listed on the next two slides are considered first aid by OSHA. All other treatments are OSHA recordable.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Nonprescription medication at nonprescription strength.</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tetanus shot. However, other immunizations, such as vaccinating for Hepatitis B or rabies, are considered medical treatment.</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Cleaning, flushing, or soaking wounds on the surface of the skin.</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Using wound coverings, such as bandages, Band-Aids</a:t>
            </a:r>
            <a:r>
              <a:rPr kumimoji="0" lang="en-US" altLang="en-US" sz="1200" b="0" i="0" u="none" strike="noStrike" kern="1200" cap="none" spc="0" normalizeH="0" baseline="3000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gauze pads, butterfly bandages, or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steri</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-strips. However, the use of wound closing devices, such as sutures, stitches, or staples, is considered medical treatment.</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Using hot or cold therapy.</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Nonrigid</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support including elastic bandages, wraps, and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nonrigid</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back belts. Any support device with rigid components that are designed to immobilize parts of the body are considered to be medical treatment.</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Temporary immobilization devices during the transportation of </a:t>
            </a:r>
            <a:b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b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an accident victim including:  splints, slings, neck collars, back boards, etc.</a:t>
            </a:r>
          </a:p>
        </p:txBody>
      </p:sp>
      <p:sp>
        <p:nvSpPr>
          <p:cNvPr id="4" name="Slide Number Placeholder 3"/>
          <p:cNvSpPr>
            <a:spLocks noGrp="1"/>
          </p:cNvSpPr>
          <p:nvPr>
            <p:ph type="sldNum" sz="quarter" idx="10"/>
          </p:nvPr>
        </p:nvSpPr>
        <p:spPr/>
        <p:txBody>
          <a:bodyPr/>
          <a:lstStyle/>
          <a:p>
            <a:fld id="{D5F44968-C67C-B349-A0A6-0EE99094F193}" type="slidenum">
              <a:rPr lang="en-US" smtClean="0"/>
              <a:t>21</a:t>
            </a:fld>
            <a:endParaRPr lang="en-US"/>
          </a:p>
        </p:txBody>
      </p:sp>
    </p:spTree>
    <p:extLst>
      <p:ext uri="{BB962C8B-B14F-4D97-AF65-F5344CB8AC3E}">
        <p14:creationId xmlns:p14="http://schemas.microsoft.com/office/powerpoint/2010/main" val="18837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Drilling a fingernail or toenail to relieve pressure or draining fluid from a blister.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Use of an eye patch.</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Removing a foreign object from an eye by the use of irrigation or a cotton swab.</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Removing objects from the body by use of simple means such as tweezers, irrigation, or cotton swabs.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Use of finger guards.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Massages.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Drinking fluids to relieve heat stress.</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22</a:t>
            </a:fld>
            <a:endParaRPr lang="en-US"/>
          </a:p>
        </p:txBody>
      </p:sp>
    </p:spTree>
    <p:extLst>
      <p:ext uri="{BB962C8B-B14F-4D97-AF65-F5344CB8AC3E}">
        <p14:creationId xmlns:p14="http://schemas.microsoft.com/office/powerpoint/2010/main" val="1843285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any work-related injury or illness causes a worker to become unconscious, the incident must be recorded.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Even if the worker is unconscious for a few moments, the incident must still be recorded because the length of time does not matter.</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Mark the “other recordable cases” box on the OSHA 300 Log. This assumes that the injury or illness that caused the worker to be unconscious did not result in death, days away from work, restricted work, or medical treatment.</a:t>
            </a:r>
          </a:p>
        </p:txBody>
      </p:sp>
      <p:sp>
        <p:nvSpPr>
          <p:cNvPr id="4" name="Slide Number Placeholder 3"/>
          <p:cNvSpPr>
            <a:spLocks noGrp="1"/>
          </p:cNvSpPr>
          <p:nvPr>
            <p:ph type="sldNum" sz="quarter" idx="10"/>
          </p:nvPr>
        </p:nvSpPr>
        <p:spPr/>
        <p:txBody>
          <a:bodyPr/>
          <a:lstStyle/>
          <a:p>
            <a:fld id="{D5F44968-C67C-B349-A0A6-0EE99094F193}" type="slidenum">
              <a:rPr lang="en-US" smtClean="0"/>
              <a:t>23</a:t>
            </a:fld>
            <a:endParaRPr lang="en-US"/>
          </a:p>
        </p:txBody>
      </p:sp>
    </p:spTree>
    <p:extLst>
      <p:ext uri="{BB962C8B-B14F-4D97-AF65-F5344CB8AC3E}">
        <p14:creationId xmlns:p14="http://schemas.microsoft.com/office/powerpoint/2010/main" val="103595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Most significant injuries or illnesses will result in one of the general recording criteria such as days away from work, restricted work, or medical treatment. However, there are some instances where a significant injury may not require work restrictions or medical treatment. In some cases, the medical treatment may not be recommended when diagnosed but may be given in the future.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Work-related cancer or a chronic irreversible disease may not require immediate treatment, so when initially diagnosed these diseases would be recorded as “other recordable cases.” However, if future medical treatment results in days away from work, job restriction, or even death, the OSHA 300 Log must be updated by marking the appropriate box.</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fractured rib or toe or a punctured eardrum may not require any medical treatment, restricted work, or days away from work when diagnosed. The injured employee may just have to wait for it to heal. However, OSHA considers this to be a significant injury that must be recorded as an “other recordable cases.”</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24</a:t>
            </a:fld>
            <a:endParaRPr lang="en-US"/>
          </a:p>
        </p:txBody>
      </p:sp>
    </p:spTree>
    <p:extLst>
      <p:ext uri="{BB962C8B-B14F-4D97-AF65-F5344CB8AC3E}">
        <p14:creationId xmlns:p14="http://schemas.microsoft.com/office/powerpoint/2010/main" val="794578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All work-related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needlestick</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injuries and cuts from sharp objects that are contaminated with blood or other potentially infectious materials (OPIM) must be recorded. Do not enter the employee’s name because this is a privacy concern case. If the cut or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needlestick</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results in a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bloodborne</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disease, the 300 Log must be updated to reflect an “illness” instead of an “injury.”</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an employee is splashed or otherwise exposed to blood (without being cut), the incident should be recorded only if it results in a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bloodborne</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disease.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an employee is medically removed under the medical surveillance requirements of other OSHA standards, the case must be recorded. If medical removal is a result of chemical exposure, record it as a “poisoning.” Medical removal may be considered “days away from work” or “restricted work.”  If an employer voluntarily removes an employee from exposure before medical removal is required, the case is not recordable.</a:t>
            </a:r>
          </a:p>
        </p:txBody>
      </p:sp>
      <p:sp>
        <p:nvSpPr>
          <p:cNvPr id="4" name="Slide Number Placeholder 3"/>
          <p:cNvSpPr>
            <a:spLocks noGrp="1"/>
          </p:cNvSpPr>
          <p:nvPr>
            <p:ph type="sldNum" sz="quarter" idx="10"/>
          </p:nvPr>
        </p:nvSpPr>
        <p:spPr/>
        <p:txBody>
          <a:bodyPr/>
          <a:lstStyle/>
          <a:p>
            <a:fld id="{D5F44968-C67C-B349-A0A6-0EE99094F193}" type="slidenum">
              <a:rPr lang="en-US" smtClean="0"/>
              <a:t>25</a:t>
            </a:fld>
            <a:endParaRPr lang="en-US"/>
          </a:p>
        </p:txBody>
      </p:sp>
    </p:spTree>
    <p:extLst>
      <p:ext uri="{BB962C8B-B14F-4D97-AF65-F5344CB8AC3E}">
        <p14:creationId xmlns:p14="http://schemas.microsoft.com/office/powerpoint/2010/main" val="4425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an employee develops tuberculosis (TB), as evidenced by a positive skin test, after being occupationally exposed to someone with active TB, record the case as a “respiratory condition.” Evidence is required to prove that the case was not caused by occupational exposure.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If an employee’s hearing test indicates that a Standard Threshold Shift (STS) has occurred, record the case by checking the hearing loss box. A healthcare professional should determine if an STS has occurred and whether it is work related. </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Work-related musculoskeletal disorders (MSD) must be recorded on the 300 Log. Determine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recordability</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as any other injury or illness. MSDs do not include disorders caused by a slip, trip, or fall, but do include:  carpal tunnel syndrome, trigger finger, tendonitis, and herniated spinal disk. </a:t>
            </a:r>
          </a:p>
        </p:txBody>
      </p:sp>
      <p:sp>
        <p:nvSpPr>
          <p:cNvPr id="4" name="Slide Number Placeholder 3"/>
          <p:cNvSpPr>
            <a:spLocks noGrp="1"/>
          </p:cNvSpPr>
          <p:nvPr>
            <p:ph type="sldNum" sz="quarter" idx="10"/>
          </p:nvPr>
        </p:nvSpPr>
        <p:spPr/>
        <p:txBody>
          <a:bodyPr/>
          <a:lstStyle/>
          <a:p>
            <a:fld id="{D5F44968-C67C-B349-A0A6-0EE99094F193}" type="slidenum">
              <a:rPr lang="en-US" smtClean="0"/>
              <a:t>26</a:t>
            </a:fld>
            <a:endParaRPr lang="en-US"/>
          </a:p>
        </p:txBody>
      </p:sp>
    </p:spTree>
    <p:extLst>
      <p:ext uri="{BB962C8B-B14F-4D97-AF65-F5344CB8AC3E}">
        <p14:creationId xmlns:p14="http://schemas.microsoft.com/office/powerpoint/2010/main" val="1789577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An injury is any wound or body damage including: cut, puncture, laceration, abrasion, fracture, bruise, chipped tooth, amputation, electrocution, insect bite, thermal or chemical burn, or sprain or strain from a slip or fall.</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Skin disorders are caused by exposure to chemicals, plants, or other substances, including contact dermatitis, eczema, rash, oil acne, friction blisters, or skin inflammation.</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Respiratory conditions are illnesses associated with breathing hazardous biological agents, chemicals, dust, gases, vapors, or fumes, including silicosis, asbestosis, pneumonitis, farmer’s lung, beryllium disease, tuberculosis, occupational asthma, chronic obstructive pulmonary disease, toxic inhalation injury, and metal fume fever.</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Poisoning includes disorders evidenced by abnormal toxic substances in the blood or breath, or the absorption of toxic substances into the body, including poisoning from lead, mercury, cadmium; carbon monoxide, hydrogen sulfide; benzene or other organic solvents; and poisoning from insecticide sprays or other chemicals.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Hearing loss is defined as a change in a person’s hearing threshold relative to the baseline audiogram.</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Other occupational illnesses include heatstroke, heat stress, frostbite, decompression sickness, anthrax, </a:t>
            </a:r>
            <a:r>
              <a:rPr kumimoji="0" lang="en-US" alt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charset="0"/>
                <a:cs typeface="Arial" panose="020B0604020202020204" pitchFamily="34" charset="0"/>
              </a:rPr>
              <a:t>bloodborne</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 pathogens.</a:t>
            </a:r>
          </a:p>
        </p:txBody>
      </p:sp>
      <p:sp>
        <p:nvSpPr>
          <p:cNvPr id="4" name="Slide Number Placeholder 3"/>
          <p:cNvSpPr>
            <a:spLocks noGrp="1"/>
          </p:cNvSpPr>
          <p:nvPr>
            <p:ph type="sldNum" sz="quarter" idx="10"/>
          </p:nvPr>
        </p:nvSpPr>
        <p:spPr/>
        <p:txBody>
          <a:bodyPr/>
          <a:lstStyle/>
          <a:p>
            <a:fld id="{D5F44968-C67C-B349-A0A6-0EE99094F193}" type="slidenum">
              <a:rPr lang="en-US" smtClean="0"/>
              <a:t>27</a:t>
            </a:fld>
            <a:endParaRPr lang="en-US"/>
          </a:p>
        </p:txBody>
      </p:sp>
    </p:spTree>
    <p:extLst>
      <p:ext uri="{BB962C8B-B14F-4D97-AF65-F5344CB8AC3E}">
        <p14:creationId xmlns:p14="http://schemas.microsoft.com/office/powerpoint/2010/main" val="202958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At the end of each calendar year, review the OSHA 300 Log to make sure all entries are complete and accurate. Correct any deficiencies and update the information if it has changed. Make sure the number of days away from work and days of restricted work are accurate.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Complete Form 300A or equivalent. Total the columns on the 300 Log and transfer those numbers to the Form 300A.  Fill in the rest of the information, which includes facility name, address, industry, standard industrial classification (SIC), and employee information. Use OSHA’s worksheets to help you complete the information for the average number of employees and the total hours worked by employees in the last year.</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 company executive must certify, by signing and dating the summary, that the summary is accurate to the best of his or her knowledge. Company executives can include:  an owner of the company, officer of the company, highest ranking company official working at the establishment, or the immediate supervisor of the highest ranking company official working at the establishment.</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The summary must be posted from February 1 to April 30 of the year following the year covered by the records. The summary must be posted in a conspicuous place or place where notices to employees are normally posted so that all employees have access to the posting.</a:t>
            </a: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Bring copies of the previous year’s completed 300A summary to show to trainees.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F44968-C67C-B349-A0A6-0EE99094F193}" type="slidenum">
              <a:rPr lang="en-US" smtClean="0"/>
              <a:t>28</a:t>
            </a:fld>
            <a:endParaRPr lang="en-US"/>
          </a:p>
        </p:txBody>
      </p:sp>
    </p:spTree>
    <p:extLst>
      <p:ext uri="{BB962C8B-B14F-4D97-AF65-F5344CB8AC3E}">
        <p14:creationId xmlns:p14="http://schemas.microsoft.com/office/powerpoint/2010/main" val="206468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The OSHA 300 Log, the privacy list, the annual summary, and the OSHA 301 forms must all be maintained for at least 5 years following the end of the calendar year covered by the records.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During the 5-year retention period, the OSHA 300 Logs must be updated to reflect any new or changed information. Annual summary forms do not have to be updated to reflect the changed OSHA 300 Log. The OSHA 301 forms also do not need to be updated with new information.</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Update the OSHA 300 Logs to record any newly discovered injuries or illnesses.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Update the OSHA 300 Logs to record any changes in the classification of previously recorded incidents. An employee with an injury that previously only required a job restriction may have to go in for surgery that requires some time away from work. This record must be updated to reflect the new classification as a “days away from work” case.</a:t>
            </a:r>
          </a:p>
        </p:txBody>
      </p:sp>
      <p:sp>
        <p:nvSpPr>
          <p:cNvPr id="4" name="Slide Number Placeholder 3"/>
          <p:cNvSpPr>
            <a:spLocks noGrp="1"/>
          </p:cNvSpPr>
          <p:nvPr>
            <p:ph type="sldNum" sz="quarter" idx="10"/>
          </p:nvPr>
        </p:nvSpPr>
        <p:spPr/>
        <p:txBody>
          <a:bodyPr/>
          <a:lstStyle/>
          <a:p>
            <a:fld id="{D5F44968-C67C-B349-A0A6-0EE99094F193}" type="slidenum">
              <a:rPr lang="en-US" smtClean="0"/>
              <a:t>29</a:t>
            </a:fld>
            <a:endParaRPr lang="en-US"/>
          </a:p>
        </p:txBody>
      </p:sp>
    </p:spTree>
    <p:extLst>
      <p:ext uri="{BB962C8B-B14F-4D97-AF65-F5344CB8AC3E}">
        <p14:creationId xmlns:p14="http://schemas.microsoft.com/office/powerpoint/2010/main" val="4964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lvl="1" eaLnBrk="1" hangingPunct="1">
              <a:defRPr/>
            </a:pPr>
            <a:r>
              <a:rPr lang="en-US" altLang="en-US" dirty="0" smtClean="0">
                <a:latin typeface="Times New Roman" panose="02020603050405020304" pitchFamily="18" charset="0"/>
                <a:cs typeface="Arial" panose="020B0604020202020204" pitchFamily="34" charset="0"/>
              </a:rPr>
              <a:t>All employers covered by OSHA regulations, including general industry, construction, and maritime, are also covered by the recordkeeping requirements unless the employer meets an exemption. </a:t>
            </a:r>
          </a:p>
          <a:p>
            <a:pPr lvl="1" eaLnBrk="1" hangingPunct="1">
              <a:defRPr/>
            </a:pPr>
            <a:r>
              <a:rPr lang="en-US" altLang="en-US" dirty="0" smtClean="0">
                <a:latin typeface="Times New Roman" panose="02020603050405020304" pitchFamily="18" charset="0"/>
                <a:cs typeface="Arial" panose="020B0604020202020204" pitchFamily="34" charset="0"/>
              </a:rPr>
              <a:t>If your company had 10 or fewer employees for the entire calendar year, it is partially exempt from the recordkeeping requirements. This is not an average of 10 or fewer employees over the year, but peak employment during the calendar year. </a:t>
            </a:r>
          </a:p>
          <a:p>
            <a:pPr lvl="1" eaLnBrk="1" hangingPunct="1">
              <a:defRPr/>
            </a:pPr>
            <a:r>
              <a:rPr lang="en-US" altLang="en-US" dirty="0" smtClean="0">
                <a:latin typeface="Times New Roman" panose="02020603050405020304" pitchFamily="18" charset="0"/>
                <a:cs typeface="Arial" panose="020B0604020202020204" pitchFamily="34" charset="0"/>
              </a:rPr>
              <a:t>Employers classified in a specific low-hazard retail, service, finance, insurance, or real estate industry are partially exempt from recording injuries and illnesses. The specific list of exempt low-hazard industries is contained in 29 CFR 1904, Subpart B, Appendix A.</a:t>
            </a:r>
          </a:p>
          <a:p>
            <a:pPr lvl="1" eaLnBrk="1" hangingPunct="1">
              <a:defRPr/>
            </a:pPr>
            <a:r>
              <a:rPr lang="en-US" altLang="en-US" dirty="0" smtClean="0">
                <a:latin typeface="Times New Roman" panose="02020603050405020304" pitchFamily="18" charset="0"/>
                <a:cs typeface="Arial" panose="020B0604020202020204" pitchFamily="34" charset="0"/>
              </a:rPr>
              <a:t>OSHA or the Bureau of Labor Statistics (BLS) may require a partially exempt employer to comply with recordkeeping requirements and will inform the employer in writing that injury, illness, and fatality records must be kept.</a:t>
            </a:r>
          </a:p>
          <a:p>
            <a:pPr lvl="1" eaLnBrk="1" hangingPunct="1">
              <a:defRPr/>
            </a:pPr>
            <a:r>
              <a:rPr lang="en-US" altLang="en-US" dirty="0" smtClean="0">
                <a:latin typeface="Times New Roman" panose="02020603050405020304" pitchFamily="18" charset="0"/>
                <a:cs typeface="Arial" panose="020B0604020202020204" pitchFamily="34" charset="0"/>
              </a:rPr>
              <a:t>All employers, whether exempt from recordkeeping requirements or not, must report to OSHA any workplace incident that results in a fatality or the hospitalization of three or more employees. Call your local area OSHA office or call the main OSHA line at 1-800-321-OSHA (1-800-321-6742).</a:t>
            </a:r>
          </a:p>
          <a:p>
            <a:pPr eaLnBrk="1" hangingPunct="1">
              <a:defRPr/>
            </a:pPr>
            <a:r>
              <a:rPr lang="en-US" altLang="en-US" i="1" dirty="0" smtClean="0">
                <a:latin typeface="Times New Roman" panose="02020603050405020304" pitchFamily="18" charset="0"/>
                <a:cs typeface="Arial" panose="020B0604020202020204" pitchFamily="34" charset="0"/>
              </a:rPr>
              <a:t>Check the list of partially exempt low-hazard industries in 29 CFR 1904, Subpart B, Appendix A, to see if your employer is exempt.</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3</a:t>
            </a:fld>
            <a:endParaRPr lang="en-US"/>
          </a:p>
        </p:txBody>
      </p:sp>
    </p:spTree>
    <p:extLst>
      <p:ext uri="{BB962C8B-B14F-4D97-AF65-F5344CB8AC3E}">
        <p14:creationId xmlns:p14="http://schemas.microsoft.com/office/powerpoint/2010/main" val="982080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Are there any questions regarding injury and illness recordkeeping criteria, recordkeeping forms, or updating forms?</a:t>
            </a:r>
          </a:p>
          <a:p>
            <a:pPr marL="0" marR="0" lvl="0" indent="0" algn="l" defTabSz="914400" rtl="0" eaLnBrk="1" fontAlgn="base" latinLnBrk="0" hangingPunct="1">
              <a:lnSpc>
                <a:spcPct val="100000"/>
              </a:lnSpc>
              <a:spcBef>
                <a:spcPct val="30000"/>
              </a:spcBef>
              <a:spcAft>
                <a:spcPct val="0"/>
              </a:spcAft>
              <a:buClrTx/>
              <a:buSzPct val="115000"/>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F44968-C67C-B349-A0A6-0EE99094F193}" type="slidenum">
              <a:rPr lang="en-US" smtClean="0"/>
              <a:t>30</a:t>
            </a:fld>
            <a:endParaRPr lang="en-US"/>
          </a:p>
        </p:txBody>
      </p:sp>
    </p:spTree>
    <p:extLst>
      <p:ext uri="{BB962C8B-B14F-4D97-AF65-F5344CB8AC3E}">
        <p14:creationId xmlns:p14="http://schemas.microsoft.com/office/powerpoint/2010/main" val="1076659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Slide Show Notes</a:t>
            </a: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Pct val="11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Key points to remember are: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Complete forms within 7 calendar days</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Determine if the incident is work related and a new case</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Evaluate for general or specific recording criteria</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Post the summary</a:t>
            </a:r>
          </a:p>
          <a:p>
            <a:pPr marL="228600" marR="0" lvl="1" indent="-11430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rPr>
              <a:t>Retain records for 5 years and update past OSHA 300 Logs</a:t>
            </a:r>
          </a:p>
          <a:p>
            <a:pPr marL="0" marR="0" lvl="0" indent="0" algn="l" defTabSz="914400" rtl="0" eaLnBrk="1" fontAlgn="base" latinLnBrk="0" hangingPunct="1">
              <a:lnSpc>
                <a:spcPct val="100000"/>
              </a:lnSpc>
              <a:spcBef>
                <a:spcPct val="30000"/>
              </a:spcBef>
              <a:spcAft>
                <a:spcPct val="0"/>
              </a:spcAft>
              <a:buClrTx/>
              <a:buSzPct val="115000"/>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F44968-C67C-B349-A0A6-0EE99094F193}" type="slidenum">
              <a:rPr lang="en-US" smtClean="0"/>
              <a:t>31</a:t>
            </a:fld>
            <a:endParaRPr lang="en-US"/>
          </a:p>
        </p:txBody>
      </p:sp>
    </p:spTree>
    <p:extLst>
      <p:ext uri="{BB962C8B-B14F-4D97-AF65-F5344CB8AC3E}">
        <p14:creationId xmlns:p14="http://schemas.microsoft.com/office/powerpoint/2010/main" val="164303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lvl="1" eaLnBrk="1" hangingPunct="1">
              <a:defRPr/>
            </a:pPr>
            <a:r>
              <a:rPr lang="en-US" altLang="en-US" dirty="0" smtClean="0">
                <a:latin typeface="Times New Roman" panose="02020603050405020304" pitchFamily="18" charset="0"/>
                <a:cs typeface="Arial" panose="020B0604020202020204" pitchFamily="34" charset="0"/>
              </a:rPr>
              <a:t>Record a one- or two-line description of the injury or illness on the OSHA 300 Log within 7 calendar days of the incident. Also include the identity of the employee (unless a privacy case), when and where the incident occurred, the type of injury or illness, body parts affected, and the object or substance that directly caused the injury or illness. Classify the incident according to the most serious outcome and identify it as an injury or an illness.</a:t>
            </a:r>
          </a:p>
          <a:p>
            <a:pPr lvl="1" eaLnBrk="1" hangingPunct="1">
              <a:defRPr/>
            </a:pPr>
            <a:r>
              <a:rPr lang="en-US" altLang="en-US" dirty="0" smtClean="0">
                <a:latin typeface="Times New Roman" panose="02020603050405020304" pitchFamily="18" charset="0"/>
                <a:cs typeface="Arial" panose="020B0604020202020204" pitchFamily="34" charset="0"/>
              </a:rPr>
              <a:t>The OSHA 300A Summary of Work-Related Injuries and Illnesses form is used to summarize the information from the OSHA 300 Log. You must post the 300A form every year from February 1 through April 30.</a:t>
            </a:r>
          </a:p>
          <a:p>
            <a:pPr lvl="1" eaLnBrk="1" hangingPunct="1">
              <a:defRPr/>
            </a:pPr>
            <a:r>
              <a:rPr lang="en-US" altLang="en-US" dirty="0" smtClean="0">
                <a:latin typeface="Times New Roman" panose="02020603050405020304" pitchFamily="18" charset="0"/>
                <a:cs typeface="Arial" panose="020B0604020202020204" pitchFamily="34" charset="0"/>
              </a:rPr>
              <a:t>The OSHA 301 Injury and Illness Incident Report is used to investigate the incident. Complete a 301 form for each recordable injury or illness within 7 calendar days of the incident. </a:t>
            </a:r>
          </a:p>
          <a:p>
            <a:pPr lvl="1" eaLnBrk="1" hangingPunct="1">
              <a:defRPr/>
            </a:pPr>
            <a:r>
              <a:rPr lang="en-US" altLang="en-US" dirty="0" smtClean="0">
                <a:latin typeface="Times New Roman" panose="02020603050405020304" pitchFamily="18" charset="0"/>
                <a:cs typeface="Arial" panose="020B0604020202020204" pitchFamily="34" charset="0"/>
              </a:rPr>
              <a:t>You may use other equivalent forms as long as the form contains the same information, is readable and understandable, and is completed using the same instructions as the OSHA form it replaces. Records may also be kept electronically as long as forms can be obtained when required.</a:t>
            </a:r>
          </a:p>
          <a:p>
            <a:pPr eaLnBrk="1" hangingPunct="1">
              <a:defRPr/>
            </a:pPr>
            <a:r>
              <a:rPr lang="en-US" altLang="en-US" i="1" dirty="0" smtClean="0">
                <a:latin typeface="Times New Roman" panose="02020603050405020304" pitchFamily="18" charset="0"/>
                <a:cs typeface="Arial" panose="020B0604020202020204" pitchFamily="34" charset="0"/>
              </a:rPr>
              <a:t>Bring blank copies of the 300, 300A, and 301 forms for trainees.</a:t>
            </a:r>
            <a:endParaRPr lang="en-US" altLang="en-US" dirty="0" smtClean="0">
              <a:latin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4</a:t>
            </a:fld>
            <a:endParaRPr lang="en-US"/>
          </a:p>
        </p:txBody>
      </p:sp>
    </p:spTree>
    <p:extLst>
      <p:ext uri="{BB962C8B-B14F-4D97-AF65-F5344CB8AC3E}">
        <p14:creationId xmlns:p14="http://schemas.microsoft.com/office/powerpoint/2010/main" val="27272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lvl="1" eaLnBrk="1" hangingPunct="1">
              <a:defRPr/>
            </a:pPr>
            <a:r>
              <a:rPr lang="en-US" altLang="en-US" dirty="0" smtClean="0">
                <a:latin typeface="Times New Roman" panose="02020603050405020304" pitchFamily="18" charset="0"/>
                <a:cs typeface="Arial" panose="020B0604020202020204" pitchFamily="34" charset="0"/>
              </a:rPr>
              <a:t>You must keep a separate OSHA 300 Log for each establishment that is expected to be in operation for 1 year or longer. You may keep the same OSHA 300 Log for all short-term establishments that exist for less than 1 year or for short-term establishments for individual company divisions or geographic regions. </a:t>
            </a:r>
          </a:p>
          <a:p>
            <a:pPr lvl="1" eaLnBrk="1" hangingPunct="1">
              <a:defRPr/>
            </a:pPr>
            <a:r>
              <a:rPr lang="en-US" altLang="en-US" dirty="0" smtClean="0">
                <a:latin typeface="Times New Roman" panose="02020603050405020304" pitchFamily="18" charset="0"/>
                <a:cs typeface="Arial" panose="020B0604020202020204" pitchFamily="34" charset="0"/>
              </a:rPr>
              <a:t>You may choose to maintain OSHA 300 Logs for each of your facilities at a central location. Information must be recorded on the log within 7 days of an incident and records must be provided to OSHA and employees within the required time frames.</a:t>
            </a:r>
          </a:p>
          <a:p>
            <a:pPr lvl="1" eaLnBrk="1" hangingPunct="1">
              <a:defRPr/>
            </a:pPr>
            <a:r>
              <a:rPr lang="en-US" altLang="en-US" dirty="0" smtClean="0">
                <a:latin typeface="Times New Roman" panose="02020603050405020304" pitchFamily="18" charset="0"/>
                <a:cs typeface="Arial" panose="020B0604020202020204" pitchFamily="34" charset="0"/>
              </a:rPr>
              <a:t>If an employee is injured or becomes ill when visiting a different facility, the incident is recorded on the OSHA 300 Log of the facility where the incident occurred. </a:t>
            </a:r>
          </a:p>
          <a:p>
            <a:pPr lvl="1" eaLnBrk="1" hangingPunct="1">
              <a:defRPr/>
            </a:pPr>
            <a:r>
              <a:rPr lang="en-US" altLang="en-US" dirty="0" smtClean="0">
                <a:latin typeface="Times New Roman" panose="02020603050405020304" pitchFamily="18" charset="0"/>
                <a:cs typeface="Arial" panose="020B0604020202020204" pitchFamily="34" charset="0"/>
              </a:rPr>
              <a:t>If an employee is injured or becomes ill when working away from an establishment—such as a truck driver who suffers a back injury while delivering  products to a customer—the incident is to be recorded on the OSHA 300 Log of the facility where the employee is based or normally works.</a:t>
            </a:r>
          </a:p>
        </p:txBody>
      </p:sp>
      <p:sp>
        <p:nvSpPr>
          <p:cNvPr id="4" name="Slide Number Placeholder 3"/>
          <p:cNvSpPr>
            <a:spLocks noGrp="1"/>
          </p:cNvSpPr>
          <p:nvPr>
            <p:ph type="sldNum" sz="quarter" idx="10"/>
          </p:nvPr>
        </p:nvSpPr>
        <p:spPr/>
        <p:txBody>
          <a:bodyPr/>
          <a:lstStyle/>
          <a:p>
            <a:fld id="{D5F44968-C67C-B349-A0A6-0EE99094F193}" type="slidenum">
              <a:rPr lang="en-US" smtClean="0"/>
              <a:t>5</a:t>
            </a:fld>
            <a:endParaRPr lang="en-US"/>
          </a:p>
        </p:txBody>
      </p:sp>
    </p:spTree>
    <p:extLst>
      <p:ext uri="{BB962C8B-B14F-4D97-AF65-F5344CB8AC3E}">
        <p14:creationId xmlns:p14="http://schemas.microsoft.com/office/powerpoint/2010/main" val="101564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lvl="1" eaLnBrk="1" hangingPunct="1">
              <a:defRPr/>
            </a:pPr>
            <a:r>
              <a:rPr lang="en-US" altLang="en-US" dirty="0" smtClean="0">
                <a:latin typeface="Times New Roman" panose="02020603050405020304" pitchFamily="18" charset="0"/>
                <a:cs typeface="Arial" panose="020B0604020202020204" pitchFamily="34" charset="0"/>
              </a:rPr>
              <a:t>You are required to report to OSHA within 8 hours any work-related death.  Any incident that results in the in-patient hospitalization of employees, report within 24 hours. The report must be made orally. It cannot be faxed or left on an answering machine. You must call the local OSHA area office or the main OSHA number at 1-800-321-OSHA (1-800-321-6742). Deaths from motor vehicle accidents do not have to be reported to OSHA, but must be recorded. A death from a heart attack must be reported to OSHA, and OSHA will determine if an investigation is required. </a:t>
            </a:r>
          </a:p>
          <a:p>
            <a:pPr lvl="1" eaLnBrk="1" hangingPunct="1">
              <a:defRPr/>
            </a:pPr>
            <a:r>
              <a:rPr lang="en-US" altLang="en-US" dirty="0" smtClean="0">
                <a:latin typeface="Times New Roman" panose="02020603050405020304" pitchFamily="18" charset="0"/>
                <a:cs typeface="Arial" panose="020B0604020202020204" pitchFamily="34" charset="0"/>
              </a:rPr>
              <a:t>You are required to provide any of the documentation required by the standard to OSHA authorized representatives within 4 business hours after the request is made. Documents requested might include OSHA 300 Logs, Summary Forms, and OSHA 301 Forms.</a:t>
            </a:r>
          </a:p>
          <a:p>
            <a:pPr lvl="1" eaLnBrk="1" hangingPunct="1">
              <a:defRPr/>
            </a:pPr>
            <a:r>
              <a:rPr lang="en-US" altLang="en-US" dirty="0" smtClean="0">
                <a:latin typeface="Times New Roman" panose="02020603050405020304" pitchFamily="18" charset="0"/>
                <a:cs typeface="Arial" panose="020B0604020202020204" pitchFamily="34" charset="0"/>
              </a:rPr>
              <a:t>If you receive an injury and illness survey form from the BLS, it must be completed and returned within 30 calendar days or the date stated on the survey. Not every employer will receive a survey each year. Even if your company is normally exempt from recordkeeping requirements, you must still return the completed survey. Each year the BLS randomly sends surveys to employers and uses the information to create national occupational injury and illness statistics. </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6</a:t>
            </a:fld>
            <a:endParaRPr lang="en-US"/>
          </a:p>
        </p:txBody>
      </p:sp>
    </p:spTree>
    <p:extLst>
      <p:ext uri="{BB962C8B-B14F-4D97-AF65-F5344CB8AC3E}">
        <p14:creationId xmlns:p14="http://schemas.microsoft.com/office/powerpoint/2010/main" val="79570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lvl="1" eaLnBrk="1" hangingPunct="1">
              <a:defRPr/>
            </a:pPr>
            <a:r>
              <a:rPr lang="en-US" altLang="en-US" dirty="0" smtClean="0">
                <a:latin typeface="Times New Roman" panose="02020603050405020304" pitchFamily="18" charset="0"/>
                <a:cs typeface="Arial" panose="020B0604020202020204" pitchFamily="34" charset="0"/>
              </a:rPr>
              <a:t>You must record all injuries and illnesses on the OSHA 300 Log that meet recordkeeping requirements for all employees on the company’s payroll. This includes hourly, salaried, part-time, seasonal, executive, labor, and migrant workers.</a:t>
            </a:r>
          </a:p>
          <a:p>
            <a:pPr lvl="1" eaLnBrk="1" hangingPunct="1">
              <a:defRPr/>
            </a:pPr>
            <a:r>
              <a:rPr lang="en-US" altLang="en-US" dirty="0" smtClean="0">
                <a:latin typeface="Times New Roman" panose="02020603050405020304" pitchFamily="18" charset="0"/>
                <a:cs typeface="Arial" panose="020B0604020202020204" pitchFamily="34" charset="0"/>
              </a:rPr>
              <a:t>Employees not on your company’s payroll, but who are supervised by your company on a day-to-day basis must be recorded on your OSHA 300 Log if they suffer a recordable injury or illness. This includes employees from a temporary service, employee leasing service, or personnel supply service.</a:t>
            </a:r>
          </a:p>
          <a:p>
            <a:pPr lvl="1" eaLnBrk="1" hangingPunct="1">
              <a:defRPr/>
            </a:pPr>
            <a:r>
              <a:rPr lang="en-US" altLang="en-US" dirty="0" smtClean="0">
                <a:latin typeface="Times New Roman" panose="02020603050405020304" pitchFamily="18" charset="0"/>
                <a:cs typeface="Arial" panose="020B0604020202020204" pitchFamily="34" charset="0"/>
              </a:rPr>
              <a:t>If a contractor working in your facility is supervising his or her employees on a day-to-day basis while in your facility, the contractor records any injury or illness on his or her OSHA 300 Log. However, if your company is supervising the contractor’s employees, any injury or illness is recorded on your company’s OSHA 300 Log.</a:t>
            </a:r>
          </a:p>
          <a:p>
            <a:pPr lvl="1" eaLnBrk="1" hangingPunct="1">
              <a:defRPr/>
            </a:pPr>
            <a:r>
              <a:rPr lang="en-US" altLang="en-US" dirty="0" smtClean="0">
                <a:latin typeface="Times New Roman" panose="02020603050405020304" pitchFamily="18" charset="0"/>
                <a:cs typeface="Arial" panose="020B0604020202020204" pitchFamily="34" charset="0"/>
              </a:rPr>
              <a:t>Self-employed persons are not covered by OSHA regulations and therefore not covered by this recordkeeping standard. If a self-employed person is injured or becomes ill while conducting work </a:t>
            </a:r>
            <a:br>
              <a:rPr lang="en-US" altLang="en-US" dirty="0" smtClean="0">
                <a:latin typeface="Times New Roman" panose="02020603050405020304" pitchFamily="18" charset="0"/>
                <a:cs typeface="Arial" panose="020B0604020202020204" pitchFamily="34" charset="0"/>
              </a:rPr>
            </a:br>
            <a:r>
              <a:rPr lang="en-US" altLang="en-US" dirty="0" smtClean="0">
                <a:latin typeface="Times New Roman" panose="02020603050405020304" pitchFamily="18" charset="0"/>
                <a:cs typeface="Arial" panose="020B0604020202020204" pitchFamily="34" charset="0"/>
              </a:rPr>
              <a:t>at your facility, the incident should not be recorded on your OSHA 300 Log.</a:t>
            </a:r>
          </a:p>
          <a:p>
            <a:pPr eaLnBrk="1" hangingPunct="1">
              <a:defRPr/>
            </a:pPr>
            <a:endParaRPr lang="en-US" altLang="en-US" dirty="0" smtClean="0">
              <a:latin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7</a:t>
            </a:fld>
            <a:endParaRPr lang="en-US"/>
          </a:p>
        </p:txBody>
      </p:sp>
    </p:spTree>
    <p:extLst>
      <p:ext uri="{BB962C8B-B14F-4D97-AF65-F5344CB8AC3E}">
        <p14:creationId xmlns:p14="http://schemas.microsoft.com/office/powerpoint/2010/main" val="12724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eaLnBrk="1" hangingPunct="1">
              <a:defRPr/>
            </a:pPr>
            <a:r>
              <a:rPr lang="en-US" altLang="en-US" dirty="0" smtClean="0">
                <a:latin typeface="Times New Roman" panose="02020603050405020304" pitchFamily="18" charset="0"/>
                <a:cs typeface="Arial" panose="020B0604020202020204" pitchFamily="34" charset="0"/>
              </a:rPr>
              <a:t>Employers must establish a method for employees to immediately report injuries or illnesses and inform employees of this method.</a:t>
            </a:r>
          </a:p>
          <a:p>
            <a:pPr lvl="1" eaLnBrk="1" hangingPunct="1">
              <a:defRPr/>
            </a:pPr>
            <a:r>
              <a:rPr lang="en-US" altLang="en-US" dirty="0" smtClean="0">
                <a:latin typeface="Times New Roman" panose="02020603050405020304" pitchFamily="18" charset="0"/>
                <a:cs typeface="Arial" panose="020B0604020202020204" pitchFamily="34" charset="0"/>
              </a:rPr>
              <a:t>Employees, former employees, their personal representatives, and their authorized employee representatives have the right to access the OSHA injury and illness records, with some limitations.</a:t>
            </a:r>
          </a:p>
          <a:p>
            <a:pPr lvl="1" eaLnBrk="1" hangingPunct="1">
              <a:defRPr/>
            </a:pPr>
            <a:r>
              <a:rPr lang="en-US" altLang="en-US" dirty="0" smtClean="0">
                <a:latin typeface="Times New Roman" panose="02020603050405020304" pitchFamily="18" charset="0"/>
                <a:cs typeface="Arial" panose="020B0604020202020204" pitchFamily="34" charset="0"/>
              </a:rPr>
              <a:t>When a request is made for a copy of the OSHA 300 Log, a copy must be provided by the end of the next business day. You cannot make changes to the OSHA 300 Log such as crossing off employee names for privacy. You cannot charge for the copies when initially requested.</a:t>
            </a:r>
          </a:p>
          <a:p>
            <a:pPr lvl="1" eaLnBrk="1" hangingPunct="1">
              <a:defRPr/>
            </a:pPr>
            <a:r>
              <a:rPr lang="en-US" altLang="en-US" dirty="0" smtClean="0">
                <a:latin typeface="Times New Roman" panose="02020603050405020304" pitchFamily="18" charset="0"/>
                <a:cs typeface="Arial" panose="020B0604020202020204" pitchFamily="34" charset="0"/>
              </a:rPr>
              <a:t>You may not enter the employee’s name on the OSHA 300 Log if the case involves a privacy concern. Instead, enter “privacy case” in the space normally used for the employee’s name. You must keep a separate, confidential list of the case numbers and employee names for privacy concern cases so the cases can be updated and information provided to the government if requested. </a:t>
            </a:r>
          </a:p>
          <a:p>
            <a:pPr lvl="1" eaLnBrk="1" hangingPunct="1">
              <a:defRPr/>
            </a:pPr>
            <a:r>
              <a:rPr lang="en-US" altLang="en-US" dirty="0" smtClean="0">
                <a:latin typeface="Times New Roman" panose="02020603050405020304" pitchFamily="18" charset="0"/>
                <a:cs typeface="Arial" panose="020B0604020202020204" pitchFamily="34" charset="0"/>
              </a:rPr>
              <a:t>Privacy concern cases include:  injury or illness to intimate parts of the body or the reproductive system, injury or illness from sexual assault, mental illness, HIV infection, hepatitis, tuberculosis, </a:t>
            </a:r>
            <a:r>
              <a:rPr lang="en-US" altLang="en-US" dirty="0" err="1" smtClean="0">
                <a:latin typeface="Times New Roman" panose="02020603050405020304" pitchFamily="18" charset="0"/>
                <a:cs typeface="Arial" panose="020B0604020202020204" pitchFamily="34" charset="0"/>
              </a:rPr>
              <a:t>needlestick</a:t>
            </a:r>
            <a:r>
              <a:rPr lang="en-US" altLang="en-US" dirty="0" smtClean="0">
                <a:latin typeface="Times New Roman" panose="02020603050405020304" pitchFamily="18" charset="0"/>
                <a:cs typeface="Arial" panose="020B0604020202020204" pitchFamily="34" charset="0"/>
              </a:rPr>
              <a:t> injuries, or other illnesses if employee voluntarily requests that his or name not be entered on the log.</a:t>
            </a:r>
          </a:p>
          <a:p>
            <a:pPr eaLnBrk="1" hangingPunct="1">
              <a:defRPr/>
            </a:pPr>
            <a:r>
              <a:rPr lang="en-US" altLang="en-US" i="1" dirty="0" smtClean="0">
                <a:latin typeface="Times New Roman" panose="02020603050405020304" pitchFamily="18" charset="0"/>
                <a:cs typeface="Arial" panose="020B0604020202020204" pitchFamily="34" charset="0"/>
              </a:rPr>
              <a:t>Discuss your company’s injury and illness reporting policy.</a:t>
            </a:r>
            <a:endParaRPr lang="en-US" altLang="en-US" dirty="0" smtClean="0">
              <a:latin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F44968-C67C-B349-A0A6-0EE99094F193}" type="slidenum">
              <a:rPr lang="en-US" smtClean="0"/>
              <a:t>8</a:t>
            </a:fld>
            <a:endParaRPr lang="en-US"/>
          </a:p>
        </p:txBody>
      </p:sp>
    </p:spTree>
    <p:extLst>
      <p:ext uri="{BB962C8B-B14F-4D97-AF65-F5344CB8AC3E}">
        <p14:creationId xmlns:p14="http://schemas.microsoft.com/office/powerpoint/2010/main" val="129909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smtClean="0">
                <a:latin typeface="Times New Roman" panose="02020603050405020304" pitchFamily="18" charset="0"/>
                <a:cs typeface="Arial" panose="020B0604020202020204" pitchFamily="34" charset="0"/>
              </a:rPr>
              <a:t>Slide Show Notes</a:t>
            </a:r>
            <a:endParaRPr lang="en-US" altLang="en-US" dirty="0" smtClean="0">
              <a:latin typeface="Times New Roman" panose="02020603050405020304" pitchFamily="18" charset="0"/>
              <a:cs typeface="Arial" panose="020B0604020202020204" pitchFamily="34" charset="0"/>
            </a:endParaRPr>
          </a:p>
          <a:p>
            <a:pPr lvl="1" eaLnBrk="1" hangingPunct="1">
              <a:defRPr/>
            </a:pPr>
            <a:r>
              <a:rPr lang="en-US" altLang="en-US" dirty="0" smtClean="0">
                <a:latin typeface="Times New Roman" panose="02020603050405020304" pitchFamily="18" charset="0"/>
                <a:cs typeface="Arial" panose="020B0604020202020204" pitchFamily="34" charset="0"/>
              </a:rPr>
              <a:t>Are there any questions regarding affected employers, recordkeeping forms, employees recorded, reporting to the government, and employee rights?</a:t>
            </a:r>
          </a:p>
          <a:p>
            <a:endParaRPr lang="en-US" dirty="0"/>
          </a:p>
        </p:txBody>
      </p:sp>
      <p:sp>
        <p:nvSpPr>
          <p:cNvPr id="4" name="Slide Number Placeholder 3"/>
          <p:cNvSpPr>
            <a:spLocks noGrp="1"/>
          </p:cNvSpPr>
          <p:nvPr>
            <p:ph type="sldNum" sz="quarter" idx="10"/>
          </p:nvPr>
        </p:nvSpPr>
        <p:spPr/>
        <p:txBody>
          <a:bodyPr/>
          <a:lstStyle/>
          <a:p>
            <a:fld id="{D5F44968-C67C-B349-A0A6-0EE99094F193}" type="slidenum">
              <a:rPr lang="en-US" smtClean="0"/>
              <a:t>9</a:t>
            </a:fld>
            <a:endParaRPr lang="en-US"/>
          </a:p>
        </p:txBody>
      </p:sp>
    </p:spTree>
    <p:extLst>
      <p:ext uri="{BB962C8B-B14F-4D97-AF65-F5344CB8AC3E}">
        <p14:creationId xmlns:p14="http://schemas.microsoft.com/office/powerpoint/2010/main" val="7599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0539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9AE3E-F46D-864E-B142-69BC15FA494C}"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25897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75072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68128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85108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94660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5553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954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4540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016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25070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89AE3E-F46D-864E-B142-69BC15FA494C}"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0452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9AE3E-F46D-864E-B142-69BC15FA494C}" type="datetimeFigureOut">
              <a:rPr lang="en-US" smtClean="0"/>
              <a:t>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54452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89AE3E-F46D-864E-B142-69BC15FA494C}" type="datetimeFigureOut">
              <a:rPr lang="en-US" smtClean="0"/>
              <a:t>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40676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9AE3E-F46D-864E-B142-69BC15FA494C}" type="datetimeFigureOut">
              <a:rPr lang="en-US" smtClean="0"/>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1396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9AE3E-F46D-864E-B142-69BC15FA494C}"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69215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B89AE3E-F46D-864E-B142-69BC15FA494C}" type="datetimeFigureOut">
              <a:rPr lang="en-US" smtClean="0"/>
              <a:t>5/10/16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927904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B89AE3E-F46D-864E-B142-69BC15FA494C}" type="datetimeFigureOut">
              <a:rPr lang="en-US" smtClean="0"/>
              <a:t>5/10/16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FF7D88C-BA30-504E-93F0-B131F700A532}" type="slidenum">
              <a:rPr lang="en-US" smtClean="0"/>
              <a:t>‹#›</a:t>
            </a:fld>
            <a:endParaRPr lang="en-US"/>
          </a:p>
        </p:txBody>
      </p:sp>
    </p:spTree>
    <p:extLst>
      <p:ext uri="{BB962C8B-B14F-4D97-AF65-F5344CB8AC3E}">
        <p14:creationId xmlns:p14="http://schemas.microsoft.com/office/powerpoint/2010/main" val="11875301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6.jpeg"/><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5333" y="169622"/>
            <a:ext cx="4953000" cy="1511243"/>
          </a:xfrm>
          <a:prstGeom prst="rect">
            <a:avLst/>
          </a:prstGeom>
          <a:noFill/>
          <a:ln w="9525">
            <a:noFill/>
            <a:miter lim="800000"/>
            <a:headEnd/>
            <a:tailEnd/>
          </a:ln>
          <a:effectLst>
            <a:glow rad="63500">
              <a:schemeClr val="accent1">
                <a:satMod val="175000"/>
                <a:alpha val="75000"/>
              </a:schemeClr>
            </a:glow>
          </a:effectLst>
        </p:spPr>
      </p:pic>
      <p:sp>
        <p:nvSpPr>
          <p:cNvPr id="5" name="Rectangle 4"/>
          <p:cNvSpPr/>
          <p:nvPr/>
        </p:nvSpPr>
        <p:spPr>
          <a:xfrm>
            <a:off x="0" y="1981200"/>
            <a:ext cx="12192000" cy="707886"/>
          </a:xfrm>
          <a:prstGeom prst="rect">
            <a:avLst/>
          </a:prstGeom>
        </p:spPr>
        <p:txBody>
          <a:bodyPr wrap="square">
            <a:spAutoFit/>
          </a:bodyPr>
          <a:lstStyle/>
          <a:p>
            <a:pPr algn="ctr"/>
            <a:r>
              <a:rPr lang="en-US" altLang="en-US" sz="4000" b="1" cap="all" dirty="0">
                <a:ln w="3175" cmpd="sng">
                  <a:noFill/>
                </a:ln>
                <a:solidFill>
                  <a:prstClr val="white"/>
                </a:solidFill>
                <a:effectLst>
                  <a:glow rad="38100">
                    <a:prstClr val="black">
                      <a:lumMod val="65000"/>
                      <a:lumOff val="35000"/>
                      <a:alpha val="50000"/>
                    </a:prstClr>
                  </a:glow>
                  <a:outerShdw blurRad="28575" dist="31750" dir="13200000" algn="tl" rotWithShape="0">
                    <a:srgbClr val="000000">
                      <a:alpha val="25000"/>
                    </a:srgbClr>
                  </a:outerShdw>
                </a:effectLst>
                <a:latin typeface="+mn-lt"/>
                <a:ea typeface="Calibri" charset="0"/>
                <a:cs typeface="Calibri" charset="0"/>
              </a:rPr>
              <a:t>Safety Meeting Topics</a:t>
            </a:r>
            <a:endParaRPr lang="en-US" b="1" dirty="0">
              <a:latin typeface="+mn-lt"/>
              <a:ea typeface="Calibri" charset="0"/>
              <a:cs typeface="Calibri" charset="0"/>
            </a:endParaRPr>
          </a:p>
        </p:txBody>
      </p:sp>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1846384" y="3097946"/>
            <a:ext cx="8077200" cy="1609725"/>
          </a:xfrm>
          <a:extLst/>
        </p:spPr>
        <p:txBody>
          <a:bodyPr>
            <a:normAutofit fontScale="90000"/>
          </a:bodyPr>
          <a:lstStyle/>
          <a:p>
            <a:pPr eaLnBrk="1" hangingPunct="1">
              <a:defRPr/>
            </a:pPr>
            <a:r>
              <a:rPr lang="en-US" altLang="en-US" dirty="0" smtClean="0">
                <a:solidFill>
                  <a:schemeClr val="tx1"/>
                </a:solidFill>
              </a:rPr>
              <a:t>    </a:t>
            </a:r>
            <a:r>
              <a:rPr lang="en-US" altLang="en-US" b="1" dirty="0" smtClean="0">
                <a:solidFill>
                  <a:schemeClr val="tx1"/>
                </a:solidFill>
              </a:rPr>
              <a:t>OSHA</a:t>
            </a:r>
            <a:r>
              <a:rPr lang="en-US" altLang="en-US" dirty="0" smtClean="0">
                <a:solidFill>
                  <a:schemeClr val="tx1"/>
                </a:solidFill>
              </a:rPr>
              <a:t> </a:t>
            </a:r>
            <a:r>
              <a:rPr lang="en-US" altLang="en-US" sz="6600" b="1" dirty="0" smtClean="0">
                <a:solidFill>
                  <a:schemeClr val="tx1"/>
                </a:solidFill>
              </a:rPr>
              <a:t>Recordkeeping</a:t>
            </a:r>
            <a:endParaRPr lang="en-US" altLang="en-US" b="1" dirty="0" smtClean="0">
              <a:solidFill>
                <a:schemeClr val="tx1"/>
              </a:solidFill>
            </a:endParaRPr>
          </a:p>
        </p:txBody>
      </p:sp>
      <p:grpSp>
        <p:nvGrpSpPr>
          <p:cNvPr id="2" name="Group 1"/>
          <p:cNvGrpSpPr/>
          <p:nvPr/>
        </p:nvGrpSpPr>
        <p:grpSpPr>
          <a:xfrm>
            <a:off x="883463" y="5116531"/>
            <a:ext cx="10003042" cy="1692771"/>
            <a:chOff x="883463" y="5116531"/>
            <a:chExt cx="10003042" cy="1692771"/>
          </a:xfrm>
        </p:grpSpPr>
        <p:sp>
          <p:nvSpPr>
            <p:cNvPr id="8" name="Text Box 4"/>
            <p:cNvSpPr txBox="1">
              <a:spLocks noChangeArrowheads="1"/>
            </p:cNvSpPr>
            <p:nvPr/>
          </p:nvSpPr>
          <p:spPr bwMode="auto">
            <a:xfrm>
              <a:off x="3282429" y="5673197"/>
              <a:ext cx="48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a:t>©</a:t>
              </a:r>
            </a:p>
          </p:txBody>
        </p:sp>
        <p:sp>
          <p:nvSpPr>
            <p:cNvPr id="9" name="Text Box 5"/>
            <p:cNvSpPr txBox="1">
              <a:spLocks noChangeArrowheads="1"/>
            </p:cNvSpPr>
            <p:nvPr/>
          </p:nvSpPr>
          <p:spPr bwMode="auto">
            <a:xfrm>
              <a:off x="883463" y="5116531"/>
              <a:ext cx="1000304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t>Copyright by the Institute for Safety in Powerline Construction</a:t>
              </a:r>
            </a:p>
            <a:p>
              <a:pPr algn="ctr" eaLnBrk="1" hangingPunct="1">
                <a:spcBef>
                  <a:spcPct val="0"/>
                </a:spcBef>
                <a:buFontTx/>
                <a:buNone/>
              </a:pPr>
              <a:r>
                <a:rPr lang="en-US" altLang="en-US" sz="1400" dirty="0"/>
                <a:t>3504 Parliament Ct.</a:t>
              </a:r>
            </a:p>
            <a:p>
              <a:pPr algn="ctr" eaLnBrk="1" hangingPunct="1">
                <a:spcBef>
                  <a:spcPct val="0"/>
                </a:spcBef>
                <a:buFontTx/>
                <a:buNone/>
              </a:pPr>
              <a:r>
                <a:rPr lang="en-US" altLang="en-US" sz="1400" dirty="0"/>
                <a:t>Alexandria, LA  71303</a:t>
              </a:r>
            </a:p>
            <a:p>
              <a:pPr algn="ctr" eaLnBrk="1" hangingPunct="1">
                <a:spcBef>
                  <a:spcPct val="0"/>
                </a:spcBef>
                <a:buFontTx/>
                <a:buNone/>
              </a:pPr>
              <a:endParaRPr lang="en-US" altLang="en-US" sz="1400" dirty="0"/>
            </a:p>
            <a:p>
              <a:pPr algn="ctr" eaLnBrk="1" hangingPunct="1">
                <a:spcBef>
                  <a:spcPct val="0"/>
                </a:spcBef>
                <a:buFontTx/>
                <a:buNone/>
              </a:pPr>
              <a:r>
                <a:rPr lang="en-US" altLang="en-US" sz="1100" dirty="0"/>
                <a:t>All rights reserved.  This material or any part thereof</a:t>
              </a:r>
            </a:p>
            <a:p>
              <a:pPr algn="ctr" eaLnBrk="1" hangingPunct="1">
                <a:spcBef>
                  <a:spcPct val="0"/>
                </a:spcBef>
                <a:buFontTx/>
                <a:buNone/>
              </a:pPr>
              <a:r>
                <a:rPr lang="en-US" altLang="en-US" sz="1100" dirty="0"/>
                <a:t>may not be reproduced in any form without</a:t>
              </a:r>
            </a:p>
            <a:p>
              <a:pPr algn="ctr" eaLnBrk="1" hangingPunct="1">
                <a:spcBef>
                  <a:spcPct val="0"/>
                </a:spcBef>
                <a:buFontTx/>
                <a:buNone/>
              </a:pPr>
              <a:r>
                <a:rPr lang="en-US" altLang="en-US" sz="1100" dirty="0"/>
                <a:t>the written permission of the</a:t>
              </a:r>
            </a:p>
            <a:p>
              <a:pPr algn="ctr" eaLnBrk="1" hangingPunct="1">
                <a:spcBef>
                  <a:spcPct val="0"/>
                </a:spcBef>
                <a:buFontTx/>
                <a:buNone/>
              </a:pPr>
              <a:r>
                <a:rPr lang="en-US" altLang="en-US" sz="1100" dirty="0"/>
                <a:t>Institute for Safety in Powerline Construction</a:t>
              </a:r>
            </a:p>
          </p:txBody>
        </p:sp>
      </p:grpSp>
    </p:spTree>
    <p:extLst>
      <p:ext uri="{BB962C8B-B14F-4D97-AF65-F5344CB8AC3E}">
        <p14:creationId xmlns:p14="http://schemas.microsoft.com/office/powerpoint/2010/main" val="308130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a:spLocks noGrp="1" noChangeArrowheads="1"/>
          </p:cNvSpPr>
          <p:nvPr>
            <p:ph type="title"/>
          </p:nvPr>
        </p:nvSpPr>
        <p:spPr>
          <a:xfrm>
            <a:off x="334537" y="228600"/>
            <a:ext cx="11534375" cy="914400"/>
          </a:xfrm>
        </p:spPr>
        <p:txBody>
          <a:bodyPr>
            <a:normAutofit/>
          </a:bodyPr>
          <a:lstStyle/>
          <a:p>
            <a:pPr algn="ctr" eaLnBrk="1" hangingPunct="1">
              <a:defRPr/>
            </a:pPr>
            <a:r>
              <a:rPr lang="en-US" altLang="en-US" sz="4000" b="1" dirty="0" smtClean="0"/>
              <a:t>Recording Criteria</a:t>
            </a:r>
          </a:p>
        </p:txBody>
      </p:sp>
      <p:sp>
        <p:nvSpPr>
          <p:cNvPr id="5" name="Rectangle 12"/>
          <p:cNvSpPr txBox="1">
            <a:spLocks noChangeArrowheads="1"/>
          </p:cNvSpPr>
          <p:nvPr/>
        </p:nvSpPr>
        <p:spPr>
          <a:xfrm>
            <a:off x="609600" y="1600200"/>
            <a:ext cx="5501268" cy="482290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Determine within 7 calendar days:</a:t>
            </a:r>
          </a:p>
          <a:p>
            <a:pPr lvl="2">
              <a:defRPr/>
            </a:pPr>
            <a:r>
              <a:rPr lang="en-US" altLang="en-US" sz="2400" cap="none" dirty="0" smtClean="0"/>
              <a:t>Is the incident work related?</a:t>
            </a:r>
          </a:p>
          <a:p>
            <a:pPr lvl="2">
              <a:defRPr/>
            </a:pPr>
            <a:r>
              <a:rPr lang="en-US" altLang="en-US" sz="2400" cap="none" dirty="0" smtClean="0"/>
              <a:t>Is the incident a new case?</a:t>
            </a:r>
          </a:p>
          <a:p>
            <a:pPr lvl="2">
              <a:defRPr/>
            </a:pPr>
            <a:r>
              <a:rPr lang="en-US" altLang="en-US" sz="2400" cap="none" dirty="0" smtClean="0"/>
              <a:t>Does the incident meet </a:t>
            </a:r>
            <a:br>
              <a:rPr lang="en-US" altLang="en-US" sz="2400" cap="none" dirty="0" smtClean="0"/>
            </a:br>
            <a:r>
              <a:rPr lang="en-US" altLang="en-US" sz="2400" cap="none" dirty="0" smtClean="0"/>
              <a:t>general or specific </a:t>
            </a:r>
            <a:br>
              <a:rPr lang="en-US" altLang="en-US" sz="2400" cap="none" dirty="0" smtClean="0"/>
            </a:br>
            <a:r>
              <a:rPr lang="en-US" altLang="en-US" sz="2400" cap="none" dirty="0" smtClean="0"/>
              <a:t>recording criteria?</a:t>
            </a:r>
          </a:p>
          <a:p>
            <a:pPr lvl="1">
              <a:defRPr/>
            </a:pPr>
            <a:r>
              <a:rPr lang="en-US" altLang="en-US" sz="2400" cap="none" dirty="0" smtClean="0"/>
              <a:t>Complete 301 Form and 300 Log</a:t>
            </a:r>
          </a:p>
        </p:txBody>
      </p:sp>
      <p:pic>
        <p:nvPicPr>
          <p:cNvPr id="6" name="Picture 18"/>
          <p:cNvPicPr>
            <a:picLocks noGrp="1" noChangeAspect="1" noChangeArrowheads="1"/>
          </p:cNvPicPr>
          <p:nvPr>
            <p:ph sz="half" idx="4294967295"/>
          </p:nvPr>
        </p:nvPicPr>
        <p:blipFill>
          <a:blip r:embed="rId4"/>
          <a:srcRect/>
          <a:stretch>
            <a:fillRect/>
          </a:stretch>
        </p:blipFill>
        <p:spPr>
          <a:xfrm>
            <a:off x="6452601" y="1143000"/>
            <a:ext cx="4691421" cy="4388005"/>
          </a:xfrm>
          <a:prstGeom prst="rect">
            <a:avLst/>
          </a:prstGeom>
          <a:ln>
            <a:solidFill>
              <a:schemeClr val="tx1"/>
            </a:solidFill>
            <a:miter lim="800000"/>
            <a:headEnd/>
            <a:tailEnd/>
          </a:ln>
        </p:spPr>
      </p:pic>
      <p:sp>
        <p:nvSpPr>
          <p:cNvPr id="2" name="Frame 1"/>
          <p:cNvSpPr/>
          <p:nvPr/>
        </p:nvSpPr>
        <p:spPr>
          <a:xfrm>
            <a:off x="6110868" y="3018971"/>
            <a:ext cx="5374888" cy="406400"/>
          </a:xfrm>
          <a:prstGeom prst="frame">
            <a:avLst/>
          </a:prstGeom>
          <a:solidFill>
            <a:srgbClr val="FF0000">
              <a:alpha val="83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99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356839" y="228600"/>
            <a:ext cx="11512073" cy="1371600"/>
          </a:xfrm>
        </p:spPr>
        <p:txBody>
          <a:bodyPr>
            <a:noAutofit/>
          </a:bodyPr>
          <a:lstStyle/>
          <a:p>
            <a:pPr algn="ctr" eaLnBrk="1" hangingPunct="1">
              <a:defRPr/>
            </a:pPr>
            <a:r>
              <a:rPr lang="en-US" altLang="en-US" sz="4000" b="1" dirty="0" smtClean="0"/>
              <a:t>Determine Work-Related </a:t>
            </a:r>
            <a:r>
              <a:rPr lang="en-US" altLang="en-US" sz="4000" b="1" smtClean="0"/>
              <a:t>Event or Exposure</a:t>
            </a:r>
            <a:endParaRPr lang="en-US" altLang="en-US" sz="4000" b="1" dirty="0" smtClean="0"/>
          </a:p>
        </p:txBody>
      </p:sp>
      <p:sp>
        <p:nvSpPr>
          <p:cNvPr id="5" name="Rectangle 7"/>
          <p:cNvSpPr txBox="1">
            <a:spLocks noChangeArrowheads="1"/>
          </p:cNvSpPr>
          <p:nvPr/>
        </p:nvSpPr>
        <p:spPr>
          <a:xfrm>
            <a:off x="609599" y="2151623"/>
            <a:ext cx="6884020" cy="295321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600" dirty="0" smtClean="0"/>
              <a:t>Causes or contributes to injury or illness</a:t>
            </a:r>
          </a:p>
          <a:p>
            <a:pPr lvl="1">
              <a:defRPr/>
            </a:pPr>
            <a:r>
              <a:rPr lang="en-US" altLang="en-US" sz="2600" dirty="0" smtClean="0"/>
              <a:t>Aggravates pre-existing injury or illness</a:t>
            </a:r>
          </a:p>
        </p:txBody>
      </p:sp>
      <p:pic>
        <p:nvPicPr>
          <p:cNvPr id="6" name="Picture 9"/>
          <p:cNvPicPr>
            <a:picLocks noGrp="1" noChangeAspect="1" noChangeArrowheads="1"/>
          </p:cNvPicPr>
          <p:nvPr>
            <p:ph sz="half" idx="4294967295"/>
          </p:nvPr>
        </p:nvPicPr>
        <p:blipFill>
          <a:blip r:embed="rId4" cstate="print">
            <a:extLst>
              <a:ext uri="{28A0092B-C50C-407E-A947-70E740481C1C}">
                <a14:useLocalDpi xmlns:a14="http://schemas.microsoft.com/office/drawing/2010/main"/>
              </a:ext>
            </a:extLst>
          </a:blip>
          <a:srcRect/>
          <a:stretch>
            <a:fillRect/>
          </a:stretch>
        </p:blipFill>
        <p:spPr>
          <a:xfrm>
            <a:off x="8047728" y="1600200"/>
            <a:ext cx="3267075" cy="4056063"/>
          </a:xfrm>
          <a:prstGeom prst="rect">
            <a:avLst/>
          </a:prstGeom>
          <a:ln>
            <a:solidFill>
              <a:schemeClr val="tx1"/>
            </a:solidFill>
            <a:miter lim="800000"/>
            <a:headEnd/>
            <a:tailEnd/>
          </a:ln>
        </p:spPr>
      </p:pic>
    </p:spTree>
    <p:extLst>
      <p:ext uri="{BB962C8B-B14F-4D97-AF65-F5344CB8AC3E}">
        <p14:creationId xmlns:p14="http://schemas.microsoft.com/office/powerpoint/2010/main" val="21111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title"/>
          </p:nvPr>
        </p:nvSpPr>
        <p:spPr>
          <a:xfrm>
            <a:off x="312234" y="409565"/>
            <a:ext cx="11556678" cy="1312480"/>
          </a:xfrm>
        </p:spPr>
        <p:txBody>
          <a:bodyPr>
            <a:normAutofit/>
          </a:bodyPr>
          <a:lstStyle/>
          <a:p>
            <a:pPr algn="ctr" eaLnBrk="1" hangingPunct="1">
              <a:defRPr/>
            </a:pPr>
            <a:r>
              <a:rPr lang="en-US" altLang="en-US" sz="4000" b="1" dirty="0" smtClean="0"/>
              <a:t>Exceptions Not Considered Work Related</a:t>
            </a:r>
          </a:p>
        </p:txBody>
      </p:sp>
      <p:sp>
        <p:nvSpPr>
          <p:cNvPr id="5" name="Rectangle 5"/>
          <p:cNvSpPr>
            <a:spLocks noGrp="1" noChangeArrowheads="1"/>
          </p:cNvSpPr>
          <p:nvPr>
            <p:ph idx="1"/>
          </p:nvPr>
        </p:nvSpPr>
        <p:spPr>
          <a:xfrm>
            <a:off x="985469" y="1804421"/>
            <a:ext cx="10210208" cy="3525863"/>
          </a:xfrm>
        </p:spPr>
        <p:txBody>
          <a:bodyPr>
            <a:normAutofit/>
          </a:bodyPr>
          <a:lstStyle/>
          <a:p>
            <a:pPr lvl="1">
              <a:defRPr/>
            </a:pPr>
            <a:r>
              <a:rPr lang="en-US" altLang="en-US" sz="2400" cap="none" dirty="0" smtClean="0"/>
              <a:t>Employee is member of the general public</a:t>
            </a:r>
          </a:p>
          <a:p>
            <a:pPr lvl="1">
              <a:defRPr/>
            </a:pPr>
            <a:r>
              <a:rPr lang="en-US" altLang="en-US" sz="2400" cap="none" dirty="0" smtClean="0"/>
              <a:t>Non-work-related event</a:t>
            </a:r>
          </a:p>
          <a:p>
            <a:pPr lvl="1">
              <a:defRPr/>
            </a:pPr>
            <a:r>
              <a:rPr lang="en-US" altLang="en-US" sz="2400" cap="none" dirty="0" smtClean="0"/>
              <a:t>Voluntary event</a:t>
            </a:r>
          </a:p>
          <a:p>
            <a:pPr lvl="1">
              <a:defRPr/>
            </a:pPr>
            <a:r>
              <a:rPr lang="en-US" altLang="en-US" sz="2400" cap="none" dirty="0" smtClean="0"/>
              <a:t>Eating, drinking, or preparing food or drink for personal consumption</a:t>
            </a:r>
          </a:p>
          <a:p>
            <a:pPr lvl="1">
              <a:defRPr/>
            </a:pPr>
            <a:r>
              <a:rPr lang="en-US" altLang="en-US" sz="2400" cap="none" dirty="0" smtClean="0"/>
              <a:t>Personal tasks</a:t>
            </a:r>
          </a:p>
        </p:txBody>
      </p:sp>
    </p:spTree>
    <p:extLst>
      <p:ext uri="{BB962C8B-B14F-4D97-AF65-F5344CB8AC3E}">
        <p14:creationId xmlns:p14="http://schemas.microsoft.com/office/powerpoint/2010/main" val="14354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Grp="1" noChangeArrowheads="1"/>
          </p:cNvSpPr>
          <p:nvPr>
            <p:ph idx="1"/>
          </p:nvPr>
        </p:nvSpPr>
        <p:spPr>
          <a:xfrm>
            <a:off x="807049" y="1722045"/>
            <a:ext cx="10567047" cy="4041162"/>
          </a:xfrm>
        </p:spPr>
        <p:txBody>
          <a:bodyPr>
            <a:normAutofit/>
          </a:bodyPr>
          <a:lstStyle/>
          <a:p>
            <a:pPr lvl="1">
              <a:defRPr/>
            </a:pPr>
            <a:r>
              <a:rPr lang="en-US" altLang="en-US" sz="2400" cap="none" dirty="0" smtClean="0"/>
              <a:t>Personal grooming, self medication for a non-work-related condition, or self-inflicted</a:t>
            </a:r>
          </a:p>
          <a:p>
            <a:pPr lvl="1">
              <a:defRPr/>
            </a:pPr>
            <a:r>
              <a:rPr lang="en-US" altLang="en-US" sz="2400" cap="none" dirty="0" smtClean="0"/>
              <a:t>Motor vehicle accident in company parking lot, access road, or during commute</a:t>
            </a:r>
          </a:p>
          <a:p>
            <a:pPr lvl="1">
              <a:defRPr/>
            </a:pPr>
            <a:r>
              <a:rPr lang="en-US" altLang="en-US" sz="2400" cap="none" dirty="0" smtClean="0"/>
              <a:t>Common cold or flu contracted from another employee</a:t>
            </a:r>
          </a:p>
          <a:p>
            <a:pPr lvl="1">
              <a:defRPr/>
            </a:pPr>
            <a:r>
              <a:rPr lang="en-US" altLang="en-US" sz="2400" cap="none" dirty="0" smtClean="0"/>
              <a:t>Mental illness</a:t>
            </a:r>
          </a:p>
        </p:txBody>
      </p:sp>
      <p:sp>
        <p:nvSpPr>
          <p:cNvPr id="7" name="Rectangle 4"/>
          <p:cNvSpPr>
            <a:spLocks noGrp="1" noChangeArrowheads="1"/>
          </p:cNvSpPr>
          <p:nvPr>
            <p:ph type="title"/>
          </p:nvPr>
        </p:nvSpPr>
        <p:spPr>
          <a:xfrm>
            <a:off x="312234" y="409565"/>
            <a:ext cx="11556678" cy="1312480"/>
          </a:xfrm>
        </p:spPr>
        <p:txBody>
          <a:bodyPr>
            <a:normAutofit/>
          </a:bodyPr>
          <a:lstStyle/>
          <a:p>
            <a:pPr algn="ctr" eaLnBrk="1" hangingPunct="1">
              <a:defRPr/>
            </a:pPr>
            <a:r>
              <a:rPr lang="en-US" altLang="en-US" sz="4000" b="1" dirty="0" smtClean="0"/>
              <a:t>Exceptions Not Considered Work Related</a:t>
            </a:r>
            <a:br>
              <a:rPr lang="en-US" altLang="en-US" sz="4000" b="1" dirty="0" smtClean="0"/>
            </a:br>
            <a:r>
              <a:rPr lang="en-US" altLang="en-US" sz="2400" dirty="0" smtClean="0"/>
              <a:t>(continued)</a:t>
            </a:r>
          </a:p>
        </p:txBody>
      </p:sp>
    </p:spTree>
    <p:extLst>
      <p:ext uri="{BB962C8B-B14F-4D97-AF65-F5344CB8AC3E}">
        <p14:creationId xmlns:p14="http://schemas.microsoft.com/office/powerpoint/2010/main" val="35497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Work Environment</a:t>
            </a:r>
          </a:p>
        </p:txBody>
      </p:sp>
      <p:sp>
        <p:nvSpPr>
          <p:cNvPr id="5" name="Rectangle 10"/>
          <p:cNvSpPr txBox="1">
            <a:spLocks noChangeArrowheads="1"/>
          </p:cNvSpPr>
          <p:nvPr/>
        </p:nvSpPr>
        <p:spPr>
          <a:xfrm>
            <a:off x="287530" y="1910575"/>
            <a:ext cx="6269387" cy="328775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Location as condition of employment</a:t>
            </a:r>
          </a:p>
          <a:p>
            <a:pPr lvl="1">
              <a:defRPr/>
            </a:pPr>
            <a:r>
              <a:rPr lang="en-US" altLang="en-US" sz="2400" cap="none" dirty="0" smtClean="0"/>
              <a:t>Physical location, equipment, or </a:t>
            </a:r>
            <a:br>
              <a:rPr lang="en-US" altLang="en-US" sz="2400" cap="none" dirty="0" smtClean="0"/>
            </a:br>
            <a:r>
              <a:rPr lang="en-US" altLang="en-US" sz="2400" cap="none" dirty="0" smtClean="0"/>
              <a:t>materials used </a:t>
            </a:r>
          </a:p>
          <a:p>
            <a:pPr lvl="1">
              <a:defRPr/>
            </a:pPr>
            <a:r>
              <a:rPr lang="en-US" altLang="en-US" sz="2400" cap="none" dirty="0" smtClean="0"/>
              <a:t>Traveling </a:t>
            </a:r>
          </a:p>
          <a:p>
            <a:pPr lvl="1">
              <a:defRPr/>
            </a:pPr>
            <a:r>
              <a:rPr lang="en-US" altLang="en-US" sz="2400" cap="none" dirty="0" smtClean="0"/>
              <a:t>Working at home</a:t>
            </a:r>
          </a:p>
        </p:txBody>
      </p:sp>
      <p:pic>
        <p:nvPicPr>
          <p:cNvPr id="6" name="Picture 19" descr="Street Light work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59678" y="1600200"/>
            <a:ext cx="5209595" cy="3908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01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334537" y="228600"/>
            <a:ext cx="11534375" cy="914400"/>
          </a:xfrm>
        </p:spPr>
        <p:txBody>
          <a:bodyPr>
            <a:normAutofit/>
          </a:bodyPr>
          <a:lstStyle/>
          <a:p>
            <a:pPr algn="ctr" eaLnBrk="1" hangingPunct="1">
              <a:defRPr/>
            </a:pPr>
            <a:r>
              <a:rPr lang="en-US" altLang="en-US" sz="4000" b="1" smtClean="0"/>
              <a:t>Determination of New Case</a:t>
            </a:r>
          </a:p>
        </p:txBody>
      </p:sp>
      <p:sp>
        <p:nvSpPr>
          <p:cNvPr id="5" name="Rectangle 10"/>
          <p:cNvSpPr txBox="1">
            <a:spLocks noChangeArrowheads="1"/>
          </p:cNvSpPr>
          <p:nvPr/>
        </p:nvSpPr>
        <p:spPr>
          <a:xfrm>
            <a:off x="635619" y="1879464"/>
            <a:ext cx="6300439" cy="376264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No previous same-type </a:t>
            </a:r>
            <a:br>
              <a:rPr lang="en-US" altLang="en-US" sz="2400" cap="none" dirty="0" smtClean="0"/>
            </a:br>
            <a:r>
              <a:rPr lang="en-US" altLang="en-US" sz="2400" cap="none" dirty="0" smtClean="0"/>
              <a:t>injury affecting same </a:t>
            </a:r>
            <a:br>
              <a:rPr lang="en-US" altLang="en-US" sz="2400" cap="none" dirty="0" smtClean="0"/>
            </a:br>
            <a:r>
              <a:rPr lang="en-US" altLang="en-US" sz="2400" cap="none" dirty="0" smtClean="0"/>
              <a:t>body part</a:t>
            </a:r>
          </a:p>
          <a:p>
            <a:pPr lvl="1">
              <a:defRPr/>
            </a:pPr>
            <a:r>
              <a:rPr lang="en-US" altLang="en-US" sz="2400" cap="none" dirty="0" smtClean="0"/>
              <a:t>Symptoms of previous </a:t>
            </a:r>
            <a:br>
              <a:rPr lang="en-US" altLang="en-US" sz="2400" cap="none" dirty="0" smtClean="0"/>
            </a:br>
            <a:r>
              <a:rPr lang="en-US" altLang="en-US" sz="2400" cap="none" dirty="0" smtClean="0"/>
              <a:t>injury reappearing after </a:t>
            </a:r>
            <a:br>
              <a:rPr lang="en-US" altLang="en-US" sz="2400" cap="none" dirty="0" smtClean="0"/>
            </a:br>
            <a:r>
              <a:rPr lang="en-US" altLang="en-US" sz="2400" cap="none" dirty="0" smtClean="0"/>
              <a:t>work-related event </a:t>
            </a:r>
          </a:p>
          <a:p>
            <a:pPr lvl="1">
              <a:defRPr/>
            </a:pPr>
            <a:r>
              <a:rPr lang="en-US" altLang="en-US" sz="2400" cap="none" dirty="0" smtClean="0"/>
              <a:t>Determination by physician if new case or recurrence of old case</a:t>
            </a:r>
          </a:p>
        </p:txBody>
      </p:sp>
      <p:pic>
        <p:nvPicPr>
          <p:cNvPr id="6" name="Picture 23" descr="dr patient appt CB051714 lo"/>
          <p:cNvPicPr>
            <a:picLocks noGrp="1" noChangeAspect="1" noChangeArrowheads="1"/>
          </p:cNvPicPr>
          <p:nvPr>
            <p:ph sz="half" idx="4294967295"/>
          </p:nvPr>
        </p:nvPicPr>
        <p:blipFill>
          <a:blip r:embed="rId4"/>
          <a:srcRect/>
          <a:stretch>
            <a:fillRect/>
          </a:stretch>
        </p:blipFill>
        <p:spPr>
          <a:xfrm>
            <a:off x="7886352" y="1545568"/>
            <a:ext cx="3556000" cy="423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21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423747" y="596018"/>
            <a:ext cx="11445166" cy="1312480"/>
          </a:xfrm>
        </p:spPr>
        <p:txBody>
          <a:bodyPr>
            <a:normAutofit/>
          </a:bodyPr>
          <a:lstStyle/>
          <a:p>
            <a:pPr algn="ctr" eaLnBrk="1" hangingPunct="1">
              <a:defRPr/>
            </a:pPr>
            <a:r>
              <a:rPr lang="en-US" altLang="en-US" sz="4000" b="1" dirty="0" smtClean="0"/>
              <a:t>General Recording Criteria</a:t>
            </a:r>
          </a:p>
        </p:txBody>
      </p:sp>
      <p:sp>
        <p:nvSpPr>
          <p:cNvPr id="5" name="Rectangle 7"/>
          <p:cNvSpPr>
            <a:spLocks noGrp="1" noChangeArrowheads="1"/>
          </p:cNvSpPr>
          <p:nvPr>
            <p:ph idx="1"/>
          </p:nvPr>
        </p:nvSpPr>
        <p:spPr>
          <a:xfrm>
            <a:off x="1063676" y="1908498"/>
            <a:ext cx="8805154" cy="4041162"/>
          </a:xfrm>
        </p:spPr>
        <p:txBody>
          <a:bodyPr>
            <a:normAutofit/>
          </a:bodyPr>
          <a:lstStyle/>
          <a:p>
            <a:pPr lvl="1" eaLnBrk="1" hangingPunct="1">
              <a:defRPr/>
            </a:pPr>
            <a:r>
              <a:rPr lang="en-US" altLang="en-US" sz="2400" cap="none" dirty="0" smtClean="0"/>
              <a:t>Death</a:t>
            </a:r>
          </a:p>
          <a:p>
            <a:pPr lvl="1" eaLnBrk="1" hangingPunct="1">
              <a:defRPr/>
            </a:pPr>
            <a:r>
              <a:rPr lang="en-US" altLang="en-US" sz="2400" cap="none" dirty="0" smtClean="0"/>
              <a:t>Days away from work</a:t>
            </a:r>
          </a:p>
          <a:p>
            <a:pPr lvl="1" eaLnBrk="1" hangingPunct="1">
              <a:defRPr/>
            </a:pPr>
            <a:r>
              <a:rPr lang="en-US" altLang="en-US" sz="2400" cap="none" dirty="0" smtClean="0"/>
              <a:t>Restricted work or transfer to another job</a:t>
            </a:r>
          </a:p>
          <a:p>
            <a:pPr lvl="1" eaLnBrk="1" hangingPunct="1">
              <a:defRPr/>
            </a:pPr>
            <a:r>
              <a:rPr lang="en-US" altLang="en-US" sz="2400" cap="none" dirty="0" smtClean="0"/>
              <a:t>Medical treatment beyond first aid</a:t>
            </a:r>
          </a:p>
          <a:p>
            <a:pPr lvl="1" eaLnBrk="1" hangingPunct="1">
              <a:defRPr/>
            </a:pPr>
            <a:r>
              <a:rPr lang="en-US" altLang="en-US" sz="2400" cap="none" dirty="0" smtClean="0"/>
              <a:t>Loss of consciousness</a:t>
            </a:r>
          </a:p>
          <a:p>
            <a:pPr lvl="1" eaLnBrk="1" hangingPunct="1">
              <a:defRPr/>
            </a:pPr>
            <a:r>
              <a:rPr lang="en-US" altLang="en-US" sz="2400" cap="none" dirty="0" smtClean="0"/>
              <a:t>A significant injury or illness diagnosed by a physician</a:t>
            </a:r>
          </a:p>
        </p:txBody>
      </p:sp>
    </p:spTree>
    <p:extLst>
      <p:ext uri="{BB962C8B-B14F-4D97-AF65-F5344CB8AC3E}">
        <p14:creationId xmlns:p14="http://schemas.microsoft.com/office/powerpoint/2010/main" val="16464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Work-Related Death</a:t>
            </a:r>
          </a:p>
        </p:txBody>
      </p:sp>
      <p:sp>
        <p:nvSpPr>
          <p:cNvPr id="5" name="Rectangle 7"/>
          <p:cNvSpPr txBox="1">
            <a:spLocks noChangeArrowheads="1"/>
          </p:cNvSpPr>
          <p:nvPr/>
        </p:nvSpPr>
        <p:spPr>
          <a:xfrm>
            <a:off x="308091" y="1662850"/>
            <a:ext cx="6237674" cy="399771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Report any work-related fatality to OSHA within 8 hours</a:t>
            </a:r>
          </a:p>
          <a:p>
            <a:pPr lvl="1">
              <a:defRPr/>
            </a:pPr>
            <a:r>
              <a:rPr lang="en-US" altLang="en-US" sz="2400" cap="none" dirty="0" smtClean="0"/>
              <a:t>Record an injury or illness that results in death </a:t>
            </a:r>
          </a:p>
          <a:p>
            <a:pPr lvl="1">
              <a:defRPr/>
            </a:pPr>
            <a:r>
              <a:rPr lang="en-US" altLang="en-US" sz="2400" cap="none" dirty="0" smtClean="0"/>
              <a:t>Mark the “death” box on the OSHA 300 Log</a:t>
            </a:r>
          </a:p>
        </p:txBody>
      </p:sp>
      <p:pic>
        <p:nvPicPr>
          <p:cNvPr id="6" name="Picture 9" descr="OSHA doc 300 cutaway"/>
          <p:cNvPicPr>
            <a:picLocks noGrp="1" noChangeAspect="1" noChangeArrowheads="1"/>
          </p:cNvPicPr>
          <p:nvPr>
            <p:ph sz="half" idx="4294967295"/>
          </p:nvPr>
        </p:nvPicPr>
        <p:blipFill rotWithShape="1">
          <a:blip r:embed="rId4" cstate="print">
            <a:extLst>
              <a:ext uri="{28A0092B-C50C-407E-A947-70E740481C1C}">
                <a14:useLocalDpi xmlns:a14="http://schemas.microsoft.com/office/drawing/2010/main"/>
              </a:ext>
            </a:extLst>
          </a:blip>
          <a:srcRect/>
          <a:stretch/>
        </p:blipFill>
        <p:spPr>
          <a:xfrm>
            <a:off x="7078464" y="1435608"/>
            <a:ext cx="3815385" cy="3867912"/>
          </a:xfrm>
          <a:prstGeom prst="rect">
            <a:avLst/>
          </a:prstGeom>
          <a:ln>
            <a:solidFill>
              <a:schemeClr val="tx1"/>
            </a:solidFill>
            <a:miter lim="800000"/>
            <a:headEnd/>
            <a:tailEnd/>
          </a:ln>
        </p:spPr>
      </p:pic>
    </p:spTree>
    <p:extLst>
      <p:ext uri="{BB962C8B-B14F-4D97-AF65-F5344CB8AC3E}">
        <p14:creationId xmlns:p14="http://schemas.microsoft.com/office/powerpoint/2010/main" val="11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p:cNvSpPr>
            <a:spLocks noGrp="1" noChangeArrowheads="1"/>
          </p:cNvSpPr>
          <p:nvPr>
            <p:ph type="title"/>
          </p:nvPr>
        </p:nvSpPr>
        <p:spPr>
          <a:xfrm>
            <a:off x="319088" y="350691"/>
            <a:ext cx="11549824" cy="1312480"/>
          </a:xfrm>
        </p:spPr>
        <p:txBody>
          <a:bodyPr>
            <a:normAutofit/>
          </a:bodyPr>
          <a:lstStyle/>
          <a:p>
            <a:pPr algn="ctr" eaLnBrk="1" hangingPunct="1">
              <a:defRPr/>
            </a:pPr>
            <a:r>
              <a:rPr lang="en-US" altLang="en-US" sz="4000" b="1" dirty="0" smtClean="0"/>
              <a:t>Days Away from Work</a:t>
            </a:r>
          </a:p>
        </p:txBody>
      </p:sp>
      <p:sp>
        <p:nvSpPr>
          <p:cNvPr id="5" name="Rectangle 9"/>
          <p:cNvSpPr>
            <a:spLocks noGrp="1" noChangeArrowheads="1"/>
          </p:cNvSpPr>
          <p:nvPr>
            <p:ph idx="1"/>
          </p:nvPr>
        </p:nvSpPr>
        <p:spPr>
          <a:xfrm>
            <a:off x="319088" y="1412875"/>
            <a:ext cx="9995790" cy="4419600"/>
          </a:xfrm>
        </p:spPr>
        <p:txBody>
          <a:bodyPr>
            <a:noAutofit/>
          </a:bodyPr>
          <a:lstStyle/>
          <a:p>
            <a:pPr lvl="1" eaLnBrk="1" hangingPunct="1">
              <a:defRPr/>
            </a:pPr>
            <a:r>
              <a:rPr lang="en-US" altLang="en-US" sz="2400" cap="none" dirty="0" smtClean="0"/>
              <a:t>Mark the “days away from work” box on the 300 Log</a:t>
            </a:r>
          </a:p>
          <a:p>
            <a:pPr lvl="1" eaLnBrk="1" hangingPunct="1">
              <a:defRPr/>
            </a:pPr>
            <a:r>
              <a:rPr lang="en-US" altLang="en-US" sz="2400" cap="none" dirty="0" smtClean="0"/>
              <a:t>Enter the number of calendar days away from work</a:t>
            </a:r>
          </a:p>
          <a:p>
            <a:pPr lvl="1" eaLnBrk="1" hangingPunct="1">
              <a:defRPr/>
            </a:pPr>
            <a:r>
              <a:rPr lang="en-US" altLang="en-US" sz="2400" cap="none" dirty="0" smtClean="0"/>
              <a:t>Start counting on the day after the injury/illness occurred</a:t>
            </a:r>
          </a:p>
          <a:p>
            <a:pPr lvl="1" eaLnBrk="1" hangingPunct="1">
              <a:defRPr/>
            </a:pPr>
            <a:r>
              <a:rPr lang="en-US" altLang="en-US" sz="2400" cap="none" dirty="0" smtClean="0"/>
              <a:t>Count physician-recommended days</a:t>
            </a:r>
          </a:p>
          <a:p>
            <a:pPr lvl="1" eaLnBrk="1" hangingPunct="1">
              <a:defRPr/>
            </a:pPr>
            <a:r>
              <a:rPr lang="en-US" altLang="en-US" sz="2400" cap="none" dirty="0" smtClean="0"/>
              <a:t>Limit to 180 days</a:t>
            </a:r>
          </a:p>
          <a:p>
            <a:pPr lvl="1" eaLnBrk="1" hangingPunct="1">
              <a:defRPr/>
            </a:pPr>
            <a:r>
              <a:rPr lang="en-US" altLang="en-US" sz="2400" cap="none" dirty="0" smtClean="0"/>
              <a:t>Estimate for the 300A summary and update the 300 Log</a:t>
            </a:r>
          </a:p>
        </p:txBody>
      </p:sp>
    </p:spTree>
    <p:extLst>
      <p:ext uri="{BB962C8B-B14F-4D97-AF65-F5344CB8AC3E}">
        <p14:creationId xmlns:p14="http://schemas.microsoft.com/office/powerpoint/2010/main" val="6677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546411" y="596018"/>
            <a:ext cx="11322502" cy="1312480"/>
          </a:xfrm>
        </p:spPr>
        <p:txBody>
          <a:bodyPr>
            <a:normAutofit/>
          </a:bodyPr>
          <a:lstStyle/>
          <a:p>
            <a:pPr algn="ctr" eaLnBrk="1" hangingPunct="1">
              <a:defRPr/>
            </a:pPr>
            <a:r>
              <a:rPr lang="en-US" altLang="en-US" sz="4000" b="1" dirty="0" smtClean="0"/>
              <a:t>Restricted Work or Job Transfer</a:t>
            </a:r>
          </a:p>
        </p:txBody>
      </p:sp>
      <p:sp>
        <p:nvSpPr>
          <p:cNvPr id="5" name="Rectangle 7"/>
          <p:cNvSpPr>
            <a:spLocks noGrp="1" noChangeArrowheads="1"/>
          </p:cNvSpPr>
          <p:nvPr>
            <p:ph idx="1"/>
          </p:nvPr>
        </p:nvSpPr>
        <p:spPr>
          <a:xfrm>
            <a:off x="546411" y="2060898"/>
            <a:ext cx="11322501" cy="4041162"/>
          </a:xfrm>
        </p:spPr>
        <p:txBody>
          <a:bodyPr>
            <a:normAutofit/>
          </a:bodyPr>
          <a:lstStyle/>
          <a:p>
            <a:pPr lvl="1" eaLnBrk="1" hangingPunct="1">
              <a:defRPr/>
            </a:pPr>
            <a:r>
              <a:rPr lang="en-US" altLang="en-US" sz="2400" cap="none" dirty="0" smtClean="0"/>
              <a:t>Employee is kept from performing routine part of job </a:t>
            </a:r>
          </a:p>
          <a:p>
            <a:pPr lvl="1" eaLnBrk="1" hangingPunct="1">
              <a:defRPr/>
            </a:pPr>
            <a:r>
              <a:rPr lang="en-US" altLang="en-US" sz="2400" cap="none" dirty="0" smtClean="0"/>
              <a:t>Mark the “job transfer or restriction” box on the 300 Log</a:t>
            </a:r>
          </a:p>
          <a:p>
            <a:pPr lvl="1" eaLnBrk="1" hangingPunct="1">
              <a:defRPr/>
            </a:pPr>
            <a:r>
              <a:rPr lang="en-US" altLang="en-US" sz="2400" cap="none" dirty="0" smtClean="0"/>
              <a:t>Employee is kept from working normal full workday</a:t>
            </a:r>
          </a:p>
          <a:p>
            <a:pPr lvl="1" eaLnBrk="1" hangingPunct="1">
              <a:defRPr/>
            </a:pPr>
            <a:r>
              <a:rPr lang="en-US" altLang="en-US" sz="2400" cap="none" dirty="0" smtClean="0"/>
              <a:t>Worker is transferred to a different job</a:t>
            </a:r>
          </a:p>
          <a:p>
            <a:pPr lvl="1" eaLnBrk="1" hangingPunct="1">
              <a:defRPr/>
            </a:pPr>
            <a:r>
              <a:rPr lang="en-US" altLang="en-US" sz="2400" cap="none" dirty="0" smtClean="0"/>
              <a:t>Count the days of restricted work</a:t>
            </a:r>
          </a:p>
        </p:txBody>
      </p:sp>
    </p:spTree>
    <p:extLst>
      <p:ext uri="{BB962C8B-B14F-4D97-AF65-F5344CB8AC3E}">
        <p14:creationId xmlns:p14="http://schemas.microsoft.com/office/powerpoint/2010/main" val="21103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35527"/>
            <a:ext cx="12192000" cy="707886"/>
          </a:xfrm>
          <a:prstGeom prst="rect">
            <a:avLst/>
          </a:prstGeom>
        </p:spPr>
        <p:txBody>
          <a:bodyPr wrap="square">
            <a:spAutoFit/>
          </a:bodyPr>
          <a:lstStyle/>
          <a:p>
            <a:pPr algn="ctr"/>
            <a:r>
              <a:rPr lang="en-US" altLang="en-US" sz="4000" b="1" dirty="0"/>
              <a:t>Session Objectives</a:t>
            </a:r>
            <a:endParaRPr lang="en-US" b="1" dirty="0">
              <a:ea typeface="Calibri" charset="0"/>
              <a:cs typeface="Calibri" charset="0"/>
            </a:endParaRPr>
          </a:p>
        </p:txBody>
      </p:sp>
      <p:sp>
        <p:nvSpPr>
          <p:cNvPr id="6" name="TextBox 5"/>
          <p:cNvSpPr txBox="1"/>
          <p:nvPr/>
        </p:nvSpPr>
        <p:spPr>
          <a:xfrm>
            <a:off x="199292" y="2039815"/>
            <a:ext cx="11781693" cy="3669323"/>
          </a:xfrm>
          <a:prstGeom prst="rect">
            <a:avLst/>
          </a:prstGeom>
          <a:noFill/>
        </p:spPr>
        <p:txBody>
          <a:bodyPr wrap="square" rtlCol="0">
            <a:spAutoFit/>
          </a:bodyPr>
          <a:lstStyle/>
          <a:p>
            <a:endParaRPr lang="en-US"/>
          </a:p>
        </p:txBody>
      </p:sp>
      <p:sp>
        <p:nvSpPr>
          <p:cNvPr id="10" name="Rectangle 7"/>
          <p:cNvSpPr>
            <a:spLocks noGrp="1" noChangeArrowheads="1"/>
          </p:cNvSpPr>
          <p:nvPr>
            <p:ph idx="1"/>
          </p:nvPr>
        </p:nvSpPr>
        <p:spPr>
          <a:xfrm>
            <a:off x="801895" y="1909685"/>
            <a:ext cx="10576483" cy="3929582"/>
          </a:xfrm>
        </p:spPr>
        <p:txBody>
          <a:bodyPr>
            <a:normAutofit/>
          </a:bodyPr>
          <a:lstStyle/>
          <a:p>
            <a:pPr lvl="1" eaLnBrk="1" hangingPunct="1">
              <a:defRPr/>
            </a:pPr>
            <a:r>
              <a:rPr lang="en-US" altLang="en-US" sz="2400" cap="none" dirty="0" smtClean="0"/>
              <a:t>Which employers are affected</a:t>
            </a:r>
          </a:p>
          <a:p>
            <a:pPr lvl="1" eaLnBrk="1" hangingPunct="1">
              <a:defRPr/>
            </a:pPr>
            <a:r>
              <a:rPr lang="en-US" altLang="en-US" sz="2400" cap="none" dirty="0" smtClean="0"/>
              <a:t>Recordkeeping forms</a:t>
            </a:r>
          </a:p>
          <a:p>
            <a:pPr lvl="1" eaLnBrk="1" hangingPunct="1">
              <a:defRPr/>
            </a:pPr>
            <a:r>
              <a:rPr lang="en-US" altLang="en-US" sz="2400" cap="none" dirty="0" smtClean="0"/>
              <a:t>Reporting to the government</a:t>
            </a:r>
          </a:p>
          <a:p>
            <a:pPr lvl="1" eaLnBrk="1" hangingPunct="1">
              <a:defRPr/>
            </a:pPr>
            <a:r>
              <a:rPr lang="en-US" altLang="en-US" sz="2400" cap="none" dirty="0" smtClean="0"/>
              <a:t>Employees recorded</a:t>
            </a:r>
          </a:p>
          <a:p>
            <a:pPr lvl="1" eaLnBrk="1" hangingPunct="1">
              <a:defRPr/>
            </a:pPr>
            <a:r>
              <a:rPr lang="en-US" altLang="en-US" sz="2400" cap="none" dirty="0" smtClean="0"/>
              <a:t>Employee rights</a:t>
            </a:r>
          </a:p>
          <a:p>
            <a:pPr lvl="1" eaLnBrk="1" hangingPunct="1">
              <a:defRPr/>
            </a:pPr>
            <a:r>
              <a:rPr lang="en-US" altLang="en-US" sz="2400" cap="none" dirty="0" smtClean="0"/>
              <a:t>Injury and illness recording criteria</a:t>
            </a:r>
          </a:p>
        </p:txBody>
      </p:sp>
      <p:sp>
        <p:nvSpPr>
          <p:cNvPr id="2" name="Rectangle 1"/>
          <p:cNvSpPr/>
          <p:nvPr/>
        </p:nvSpPr>
        <p:spPr>
          <a:xfrm>
            <a:off x="873368" y="1230004"/>
            <a:ext cx="10433538" cy="523220"/>
          </a:xfrm>
          <a:prstGeom prst="rect">
            <a:avLst/>
          </a:prstGeom>
        </p:spPr>
        <p:txBody>
          <a:bodyPr wrap="square">
            <a:spAutoFit/>
          </a:bodyPr>
          <a:lstStyle/>
          <a:p>
            <a:pPr lvl="0" defTabSz="457200">
              <a:spcBef>
                <a:spcPct val="20000"/>
              </a:spcBef>
              <a:spcAft>
                <a:spcPts val="600"/>
              </a:spcAft>
              <a:buClr>
                <a:prstClr val="white"/>
              </a:buClr>
              <a:buSzPct val="100000"/>
              <a:defRPr/>
            </a:pPr>
            <a:r>
              <a:rPr lang="en-US" altLang="en-US" sz="2800" b="1"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By the end of this training session, you will understand:</a:t>
            </a:r>
          </a:p>
        </p:txBody>
      </p:sp>
    </p:spTree>
    <p:extLst>
      <p:ext uri="{BB962C8B-B14F-4D97-AF65-F5344CB8AC3E}">
        <p14:creationId xmlns:p14="http://schemas.microsoft.com/office/powerpoint/2010/main" val="16492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Medical Treatment</a:t>
            </a:r>
          </a:p>
        </p:txBody>
      </p:sp>
      <p:sp>
        <p:nvSpPr>
          <p:cNvPr id="5" name="Rectangle 5"/>
          <p:cNvSpPr txBox="1">
            <a:spLocks noChangeArrowheads="1"/>
          </p:cNvSpPr>
          <p:nvPr/>
        </p:nvSpPr>
        <p:spPr>
          <a:xfrm>
            <a:off x="757287" y="1570386"/>
            <a:ext cx="6791093"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Mark the “other recordable cases” box on the 300 Log</a:t>
            </a:r>
          </a:p>
          <a:p>
            <a:pPr lvl="1">
              <a:defRPr/>
            </a:pPr>
            <a:r>
              <a:rPr lang="en-US" altLang="en-US" sz="2400" cap="none" dirty="0" smtClean="0"/>
              <a:t>Medical treatment is specifically defined </a:t>
            </a:r>
          </a:p>
          <a:p>
            <a:pPr lvl="1">
              <a:defRPr/>
            </a:pPr>
            <a:r>
              <a:rPr lang="en-US" altLang="en-US" sz="2400" cap="none" dirty="0" smtClean="0"/>
              <a:t>Person providing treatment does not matter</a:t>
            </a:r>
          </a:p>
          <a:p>
            <a:pPr lvl="1">
              <a:defRPr/>
            </a:pPr>
            <a:r>
              <a:rPr lang="en-US" altLang="en-US" sz="2400" cap="none" dirty="0" smtClean="0"/>
              <a:t>Record according </a:t>
            </a:r>
            <a:br>
              <a:rPr lang="en-US" altLang="en-US" sz="2400" cap="none" dirty="0" smtClean="0"/>
            </a:br>
            <a:r>
              <a:rPr lang="en-US" altLang="en-US" sz="2400" cap="none" dirty="0" smtClean="0"/>
              <a:t>to doctor recommendations</a:t>
            </a:r>
          </a:p>
        </p:txBody>
      </p:sp>
      <p:pic>
        <p:nvPicPr>
          <p:cNvPr id="6" name="Picture 9" descr="OSHA doc 300 cutaway"/>
          <p:cNvPicPr>
            <a:picLocks noGrp="1" noChangeAspect="1" noChangeArrowheads="1"/>
          </p:cNvPicPr>
          <p:nvPr>
            <p:ph sz="half" idx="4294967295"/>
          </p:nvPr>
        </p:nvPicPr>
        <p:blipFill rotWithShape="1">
          <a:blip r:embed="rId4" cstate="print">
            <a:extLst>
              <a:ext uri="{28A0092B-C50C-407E-A947-70E740481C1C}">
                <a14:useLocalDpi xmlns:a14="http://schemas.microsoft.com/office/drawing/2010/main"/>
              </a:ext>
            </a:extLst>
          </a:blip>
          <a:srcRect/>
          <a:stretch/>
        </p:blipFill>
        <p:spPr>
          <a:xfrm>
            <a:off x="7658824" y="2192046"/>
            <a:ext cx="4058711" cy="2939320"/>
          </a:xfrm>
          <a:prstGeom prst="rect">
            <a:avLst/>
          </a:prstGeom>
          <a:ln>
            <a:solidFill>
              <a:schemeClr val="tx1"/>
            </a:solidFill>
            <a:miter lim="800000"/>
            <a:headEnd/>
            <a:tailEnd/>
          </a:ln>
        </p:spPr>
      </p:pic>
    </p:spTree>
    <p:extLst>
      <p:ext uri="{BB962C8B-B14F-4D97-AF65-F5344CB8AC3E}">
        <p14:creationId xmlns:p14="http://schemas.microsoft.com/office/powerpoint/2010/main" val="162926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7649" y="2249851"/>
            <a:ext cx="5541264" cy="2901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9"/>
          <p:cNvSpPr>
            <a:spLocks noGrp="1" noChangeArrowheads="1"/>
          </p:cNvSpPr>
          <p:nvPr>
            <p:ph type="title"/>
          </p:nvPr>
        </p:nvSpPr>
        <p:spPr>
          <a:xfrm>
            <a:off x="484981" y="217449"/>
            <a:ext cx="11383931" cy="914400"/>
          </a:xfrm>
        </p:spPr>
        <p:txBody>
          <a:bodyPr>
            <a:normAutofit/>
          </a:bodyPr>
          <a:lstStyle/>
          <a:p>
            <a:pPr algn="ctr" eaLnBrk="1" hangingPunct="1">
              <a:defRPr/>
            </a:pPr>
            <a:r>
              <a:rPr lang="en-US" altLang="en-US" sz="4000" b="1" dirty="0" smtClean="0"/>
              <a:t>First-Aid Cases</a:t>
            </a:r>
          </a:p>
        </p:txBody>
      </p:sp>
      <p:sp>
        <p:nvSpPr>
          <p:cNvPr id="6" name="Rectangle 10"/>
          <p:cNvSpPr txBox="1">
            <a:spLocks noChangeArrowheads="1"/>
          </p:cNvSpPr>
          <p:nvPr/>
        </p:nvSpPr>
        <p:spPr>
          <a:xfrm>
            <a:off x="484981" y="1675986"/>
            <a:ext cx="6339565"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dirty="0" smtClean="0"/>
              <a:t>Nonprescription drugs</a:t>
            </a:r>
          </a:p>
          <a:p>
            <a:pPr lvl="1">
              <a:defRPr/>
            </a:pPr>
            <a:r>
              <a:rPr lang="en-US" altLang="en-US" sz="2400" dirty="0" smtClean="0"/>
              <a:t>Tetanus shot</a:t>
            </a:r>
          </a:p>
          <a:p>
            <a:pPr lvl="1">
              <a:defRPr/>
            </a:pPr>
            <a:r>
              <a:rPr lang="en-US" altLang="en-US" sz="2400" dirty="0" smtClean="0"/>
              <a:t>Cleaning skin surface wounds</a:t>
            </a:r>
          </a:p>
          <a:p>
            <a:pPr lvl="1">
              <a:defRPr/>
            </a:pPr>
            <a:r>
              <a:rPr lang="en-US" altLang="en-US" sz="2400" dirty="0" smtClean="0"/>
              <a:t>Bandages, gauze pads, butterfly bandages</a:t>
            </a:r>
          </a:p>
          <a:p>
            <a:pPr lvl="1">
              <a:defRPr/>
            </a:pPr>
            <a:r>
              <a:rPr lang="en-US" altLang="en-US" sz="2400" dirty="0" smtClean="0"/>
              <a:t>Hot or cold therapy</a:t>
            </a:r>
          </a:p>
          <a:p>
            <a:pPr lvl="1">
              <a:defRPr/>
            </a:pPr>
            <a:r>
              <a:rPr lang="en-US" altLang="en-US" sz="2400" dirty="0" err="1" smtClean="0"/>
              <a:t>Nonrigid</a:t>
            </a:r>
            <a:r>
              <a:rPr lang="en-US" altLang="en-US" sz="2400" dirty="0" smtClean="0"/>
              <a:t> support</a:t>
            </a:r>
          </a:p>
          <a:p>
            <a:pPr lvl="1">
              <a:defRPr/>
            </a:pPr>
            <a:r>
              <a:rPr lang="en-US" altLang="en-US" sz="2400" dirty="0" smtClean="0"/>
              <a:t>Temporary immobilization</a:t>
            </a:r>
          </a:p>
        </p:txBody>
      </p:sp>
    </p:spTree>
    <p:extLst>
      <p:ext uri="{BB962C8B-B14F-4D97-AF65-F5344CB8AC3E}">
        <p14:creationId xmlns:p14="http://schemas.microsoft.com/office/powerpoint/2010/main" val="4159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484981" y="217449"/>
            <a:ext cx="11383931" cy="914400"/>
          </a:xfrm>
        </p:spPr>
        <p:txBody>
          <a:bodyPr>
            <a:normAutofit/>
          </a:bodyPr>
          <a:lstStyle/>
          <a:p>
            <a:pPr algn="ctr" eaLnBrk="1" hangingPunct="1">
              <a:defRPr/>
            </a:pPr>
            <a:r>
              <a:rPr lang="en-US" altLang="en-US" sz="4000" b="1" dirty="0" smtClean="0"/>
              <a:t>First-Aid Cases </a:t>
            </a:r>
            <a:r>
              <a:rPr lang="en-US" altLang="en-US" sz="2400" dirty="0" smtClean="0"/>
              <a:t>(cont.)</a:t>
            </a:r>
            <a:endParaRPr lang="en-US" altLang="en-US" sz="4000" dirty="0" smtClean="0"/>
          </a:p>
        </p:txBody>
      </p:sp>
      <p:sp>
        <p:nvSpPr>
          <p:cNvPr id="5" name="Rectangle 7"/>
          <p:cNvSpPr>
            <a:spLocks noGrp="1" noChangeArrowheads="1"/>
          </p:cNvSpPr>
          <p:nvPr>
            <p:ph idx="1"/>
          </p:nvPr>
        </p:nvSpPr>
        <p:spPr>
          <a:xfrm>
            <a:off x="361149" y="1427040"/>
            <a:ext cx="6374188" cy="4753372"/>
          </a:xfrm>
        </p:spPr>
        <p:txBody>
          <a:bodyPr>
            <a:noAutofit/>
          </a:bodyPr>
          <a:lstStyle/>
          <a:p>
            <a:pPr lvl="1" eaLnBrk="1" hangingPunct="1">
              <a:defRPr/>
            </a:pPr>
            <a:r>
              <a:rPr lang="en-US" altLang="en-US" sz="2400" cap="none" dirty="0" smtClean="0"/>
              <a:t>Relieving pressure from fingernail or draining a blister</a:t>
            </a:r>
          </a:p>
          <a:p>
            <a:pPr lvl="1" eaLnBrk="1" hangingPunct="1">
              <a:defRPr/>
            </a:pPr>
            <a:r>
              <a:rPr lang="en-US" altLang="en-US" sz="2400" cap="none" dirty="0" smtClean="0"/>
              <a:t>Use of an eye patch</a:t>
            </a:r>
          </a:p>
          <a:p>
            <a:pPr lvl="1" eaLnBrk="1" hangingPunct="1">
              <a:defRPr/>
            </a:pPr>
            <a:r>
              <a:rPr lang="en-US" altLang="en-US" sz="2400" cap="none" dirty="0" smtClean="0"/>
              <a:t>Removing object from eye by using irrigation</a:t>
            </a:r>
          </a:p>
          <a:p>
            <a:pPr lvl="1" eaLnBrk="1" hangingPunct="1">
              <a:defRPr/>
            </a:pPr>
            <a:r>
              <a:rPr lang="en-US" altLang="en-US" sz="2400" cap="none" dirty="0" smtClean="0"/>
              <a:t>Removing splinters with tweezers, irrigation</a:t>
            </a:r>
          </a:p>
          <a:p>
            <a:pPr lvl="1" eaLnBrk="1" hangingPunct="1">
              <a:defRPr/>
            </a:pPr>
            <a:r>
              <a:rPr lang="en-US" altLang="en-US" sz="2400" cap="none" dirty="0" smtClean="0"/>
              <a:t>Use of finger guards</a:t>
            </a:r>
          </a:p>
          <a:p>
            <a:pPr lvl="1" eaLnBrk="1" hangingPunct="1">
              <a:defRPr/>
            </a:pPr>
            <a:r>
              <a:rPr lang="en-US" altLang="en-US" sz="2400" cap="none" dirty="0" smtClean="0"/>
              <a:t>Massages</a:t>
            </a:r>
          </a:p>
          <a:p>
            <a:pPr lvl="1" eaLnBrk="1" hangingPunct="1">
              <a:defRPr/>
            </a:pPr>
            <a:r>
              <a:rPr lang="en-US" altLang="en-US" sz="2400" cap="none" dirty="0" smtClean="0"/>
              <a:t>Drinking fluids for heat stress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5975" y="1427040"/>
            <a:ext cx="2383810" cy="3178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9323" y="2285999"/>
            <a:ext cx="1962405" cy="3345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041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000" fill="hold"/>
                                        <p:tgtEl>
                                          <p:spTgt spid="7"/>
                                        </p:tgtEl>
                                        <p:attrNameLst>
                                          <p:attrName>ppt_x</p:attrName>
                                        </p:attrNameLst>
                                      </p:cBhvr>
                                      <p:tavLst>
                                        <p:tav tm="0">
                                          <p:val>
                                            <p:strVal val="#ppt_x"/>
                                          </p:val>
                                        </p:tav>
                                        <p:tav tm="100000">
                                          <p:val>
                                            <p:strVal val="#ppt_x"/>
                                          </p:val>
                                        </p:tav>
                                      </p:tavLst>
                                    </p:anim>
                                    <p:anim calcmode="lin" valueType="num">
                                      <p:cBhvr additive="base">
                                        <p:cTn id="50" dur="10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1000" fill="hold"/>
                                        <p:tgtEl>
                                          <p:spTgt spid="6"/>
                                        </p:tgtEl>
                                        <p:attrNameLst>
                                          <p:attrName>ppt_x</p:attrName>
                                        </p:attrNameLst>
                                      </p:cBhvr>
                                      <p:tavLst>
                                        <p:tav tm="0">
                                          <p:val>
                                            <p:strVal val="#ppt_x"/>
                                          </p:val>
                                        </p:tav>
                                        <p:tav tm="100000">
                                          <p:val>
                                            <p:strVal val="#ppt_x"/>
                                          </p:val>
                                        </p:tav>
                                      </p:tavLst>
                                    </p:anim>
                                    <p:anim calcmode="lin" valueType="num">
                                      <p:cBhvr additive="base">
                                        <p:cTn id="5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5623" y="1918010"/>
            <a:ext cx="4582333" cy="3055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9"/>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Loss of Consciousness</a:t>
            </a:r>
          </a:p>
        </p:txBody>
      </p:sp>
      <p:sp>
        <p:nvSpPr>
          <p:cNvPr id="6" name="Rectangle 10"/>
          <p:cNvSpPr txBox="1">
            <a:spLocks noChangeArrowheads="1"/>
          </p:cNvSpPr>
          <p:nvPr/>
        </p:nvSpPr>
        <p:spPr>
          <a:xfrm>
            <a:off x="492977" y="1235927"/>
            <a:ext cx="6376174"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600" cap="none" dirty="0" smtClean="0"/>
              <a:t>Loss of consciousness </a:t>
            </a:r>
            <a:br>
              <a:rPr lang="en-US" altLang="en-US" sz="2600" cap="none" dirty="0" smtClean="0"/>
            </a:br>
            <a:r>
              <a:rPr lang="en-US" altLang="en-US" sz="2600" cap="none" dirty="0" smtClean="0"/>
              <a:t>must be recorded</a:t>
            </a:r>
          </a:p>
          <a:p>
            <a:pPr lvl="1">
              <a:defRPr/>
            </a:pPr>
            <a:r>
              <a:rPr lang="en-US" altLang="en-US" sz="2600" cap="none" dirty="0" smtClean="0"/>
              <a:t>Length of unconsciousness does not matter</a:t>
            </a:r>
          </a:p>
          <a:p>
            <a:pPr lvl="1">
              <a:defRPr/>
            </a:pPr>
            <a:r>
              <a:rPr lang="en-US" altLang="en-US" sz="2600" cap="none" dirty="0" smtClean="0"/>
              <a:t>Mark the “other recordable cases” box on the OSHA 300 Log</a:t>
            </a:r>
          </a:p>
        </p:txBody>
      </p:sp>
    </p:spTree>
    <p:extLst>
      <p:ext uri="{BB962C8B-B14F-4D97-AF65-F5344CB8AC3E}">
        <p14:creationId xmlns:p14="http://schemas.microsoft.com/office/powerpoint/2010/main" val="84124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390293" y="596018"/>
            <a:ext cx="11478619" cy="1312480"/>
          </a:xfrm>
        </p:spPr>
        <p:txBody>
          <a:bodyPr>
            <a:normAutofit/>
          </a:bodyPr>
          <a:lstStyle/>
          <a:p>
            <a:pPr algn="ctr" eaLnBrk="1" hangingPunct="1">
              <a:defRPr/>
            </a:pPr>
            <a:r>
              <a:rPr lang="en-US" altLang="en-US" sz="4000" b="1" dirty="0" smtClean="0"/>
              <a:t>Significant Diagnosed Injury/Illness</a:t>
            </a:r>
          </a:p>
        </p:txBody>
      </p:sp>
      <p:sp>
        <p:nvSpPr>
          <p:cNvPr id="5" name="Rectangle 7"/>
          <p:cNvSpPr>
            <a:spLocks noGrp="1" noChangeArrowheads="1"/>
          </p:cNvSpPr>
          <p:nvPr>
            <p:ph idx="1"/>
          </p:nvPr>
        </p:nvSpPr>
        <p:spPr>
          <a:xfrm>
            <a:off x="506113" y="1819288"/>
            <a:ext cx="4879925" cy="4525756"/>
          </a:xfrm>
        </p:spPr>
        <p:txBody>
          <a:bodyPr>
            <a:normAutofit/>
          </a:bodyPr>
          <a:lstStyle/>
          <a:p>
            <a:pPr lvl="1" eaLnBrk="1" hangingPunct="1">
              <a:defRPr/>
            </a:pPr>
            <a:r>
              <a:rPr lang="en-US" altLang="en-US" sz="2400" cap="none" dirty="0" smtClean="0"/>
              <a:t>Work-related cancer or chronic irreversible disease </a:t>
            </a:r>
          </a:p>
          <a:p>
            <a:pPr lvl="1" eaLnBrk="1" hangingPunct="1">
              <a:defRPr/>
            </a:pPr>
            <a:r>
              <a:rPr lang="en-US" altLang="en-US" sz="2400" cap="none" dirty="0" smtClean="0"/>
              <a:t>Fractured or cracked bone or punctured eardrum</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3616" y="4015394"/>
            <a:ext cx="3657278" cy="2433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67282" y="1819289"/>
            <a:ext cx="3278704" cy="2663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65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Specific Recording Criteria</a:t>
            </a:r>
          </a:p>
        </p:txBody>
      </p:sp>
      <p:sp>
        <p:nvSpPr>
          <p:cNvPr id="5" name="Rectangle 16"/>
          <p:cNvSpPr txBox="1">
            <a:spLocks noChangeArrowheads="1"/>
          </p:cNvSpPr>
          <p:nvPr/>
        </p:nvSpPr>
        <p:spPr>
          <a:xfrm>
            <a:off x="888381" y="1983058"/>
            <a:ext cx="4776439" cy="288630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err="1" smtClean="0"/>
              <a:t>Needlestick</a:t>
            </a:r>
            <a:r>
              <a:rPr lang="en-US" altLang="en-US" sz="2400" cap="none" dirty="0" smtClean="0"/>
              <a:t> and sharps injuries privacy case</a:t>
            </a:r>
          </a:p>
          <a:p>
            <a:pPr lvl="1">
              <a:defRPr/>
            </a:pPr>
            <a:r>
              <a:rPr lang="en-US" altLang="en-US" sz="2400" cap="none" dirty="0" err="1" smtClean="0"/>
              <a:t>Bloodborne</a:t>
            </a:r>
            <a:r>
              <a:rPr lang="en-US" altLang="en-US" sz="2400" cap="none" dirty="0" smtClean="0"/>
              <a:t> disease</a:t>
            </a:r>
          </a:p>
          <a:p>
            <a:pPr lvl="1">
              <a:defRPr/>
            </a:pPr>
            <a:r>
              <a:rPr lang="en-US" altLang="en-US" sz="2400" cap="none" dirty="0" smtClean="0"/>
              <a:t>Medical removal</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2087" y="1600200"/>
            <a:ext cx="5512489" cy="365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05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Grp="1" noChangeArrowheads="1"/>
          </p:cNvSpPr>
          <p:nvPr>
            <p:ph type="title"/>
          </p:nvPr>
        </p:nvSpPr>
        <p:spPr>
          <a:xfrm>
            <a:off x="195263" y="228600"/>
            <a:ext cx="11673649" cy="914400"/>
          </a:xfrm>
        </p:spPr>
        <p:txBody>
          <a:bodyPr/>
          <a:lstStyle/>
          <a:p>
            <a:pPr algn="ctr" eaLnBrk="1" hangingPunct="1">
              <a:defRPr/>
            </a:pPr>
            <a:r>
              <a:rPr lang="en-US" altLang="en-US" sz="4000" b="1" dirty="0" smtClean="0"/>
              <a:t>Specific Recording Criteria </a:t>
            </a:r>
            <a:r>
              <a:rPr lang="en-US" altLang="en-US" sz="2400" dirty="0" smtClean="0"/>
              <a:t>(cont.)</a:t>
            </a:r>
            <a:endParaRPr lang="en-US" altLang="en-US" sz="3600" dirty="0" smtClean="0"/>
          </a:p>
        </p:txBody>
      </p:sp>
      <p:sp>
        <p:nvSpPr>
          <p:cNvPr id="6" name="Rectangle 7"/>
          <p:cNvSpPr txBox="1">
            <a:spLocks noChangeArrowheads="1"/>
          </p:cNvSpPr>
          <p:nvPr/>
        </p:nvSpPr>
        <p:spPr>
          <a:xfrm>
            <a:off x="453483" y="2252937"/>
            <a:ext cx="4796728" cy="29582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Work-related tuberculosis</a:t>
            </a:r>
          </a:p>
          <a:p>
            <a:pPr lvl="1">
              <a:defRPr/>
            </a:pPr>
            <a:r>
              <a:rPr lang="en-US" altLang="en-US" sz="2400" cap="none" dirty="0" smtClean="0"/>
              <a:t>Occupational hearing loss</a:t>
            </a:r>
          </a:p>
          <a:p>
            <a:pPr lvl="1">
              <a:defRPr/>
            </a:pPr>
            <a:r>
              <a:rPr lang="en-US" altLang="en-US" sz="2400" cap="none" dirty="0" smtClean="0"/>
              <a:t>Musculoskeletal disorder</a:t>
            </a:r>
          </a:p>
        </p:txBody>
      </p:sp>
      <p:pic>
        <p:nvPicPr>
          <p:cNvPr id="7" name="Picture 15" descr="hearing aid man 410988"/>
          <p:cNvPicPr>
            <a:picLocks noGrp="1" noChangeAspect="1" noChangeArrowheads="1"/>
          </p:cNvPicPr>
          <p:nvPr>
            <p:ph sz="half" idx="4294967295"/>
          </p:nvPr>
        </p:nvPicPr>
        <p:blipFill>
          <a:blip r:embed="rId4"/>
          <a:srcRect/>
          <a:stretch>
            <a:fillRect/>
          </a:stretch>
        </p:blipFill>
        <p:spPr>
          <a:xfrm>
            <a:off x="5575194" y="2649434"/>
            <a:ext cx="3432476" cy="3545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1513" y="1650380"/>
            <a:ext cx="3673025" cy="2754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20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390293" y="596018"/>
            <a:ext cx="11478619" cy="1312480"/>
          </a:xfrm>
        </p:spPr>
        <p:txBody>
          <a:bodyPr>
            <a:normAutofit/>
          </a:bodyPr>
          <a:lstStyle/>
          <a:p>
            <a:pPr algn="ctr" eaLnBrk="1" hangingPunct="1">
              <a:defRPr/>
            </a:pPr>
            <a:r>
              <a:rPr lang="en-US" altLang="en-US" sz="4000" b="1" dirty="0" smtClean="0"/>
              <a:t>Classifying Injuries and Illnesses</a:t>
            </a:r>
          </a:p>
        </p:txBody>
      </p:sp>
      <p:sp>
        <p:nvSpPr>
          <p:cNvPr id="5" name="Rectangle 7"/>
          <p:cNvSpPr>
            <a:spLocks noGrp="1" noChangeArrowheads="1"/>
          </p:cNvSpPr>
          <p:nvPr>
            <p:ph idx="1"/>
          </p:nvPr>
        </p:nvSpPr>
        <p:spPr>
          <a:xfrm>
            <a:off x="885255" y="1908498"/>
            <a:ext cx="7511472" cy="3626489"/>
          </a:xfrm>
        </p:spPr>
        <p:txBody>
          <a:bodyPr>
            <a:normAutofit/>
          </a:bodyPr>
          <a:lstStyle/>
          <a:p>
            <a:pPr lvl="1" eaLnBrk="1" hangingPunct="1">
              <a:defRPr/>
            </a:pPr>
            <a:r>
              <a:rPr lang="en-US" altLang="en-US" sz="2400" cap="none" dirty="0" smtClean="0"/>
              <a:t>Injury</a:t>
            </a:r>
          </a:p>
          <a:p>
            <a:pPr lvl="1" eaLnBrk="1" hangingPunct="1">
              <a:defRPr/>
            </a:pPr>
            <a:r>
              <a:rPr lang="en-US" altLang="en-US" sz="2400" cap="none" dirty="0" smtClean="0"/>
              <a:t>Skin disorders</a:t>
            </a:r>
          </a:p>
          <a:p>
            <a:pPr lvl="1" eaLnBrk="1" hangingPunct="1">
              <a:defRPr/>
            </a:pPr>
            <a:r>
              <a:rPr lang="en-US" altLang="en-US" sz="2400" cap="none" dirty="0" smtClean="0"/>
              <a:t>Respiratory conditions</a:t>
            </a:r>
          </a:p>
          <a:p>
            <a:pPr lvl="1" eaLnBrk="1" hangingPunct="1">
              <a:defRPr/>
            </a:pPr>
            <a:r>
              <a:rPr lang="en-US" altLang="en-US" sz="2400" cap="none" dirty="0" smtClean="0"/>
              <a:t>Poisoning</a:t>
            </a:r>
          </a:p>
          <a:p>
            <a:pPr lvl="1" eaLnBrk="1" hangingPunct="1">
              <a:defRPr/>
            </a:pPr>
            <a:r>
              <a:rPr lang="en-US" altLang="en-US" sz="2400" cap="none" dirty="0" smtClean="0"/>
              <a:t>Hearing loss</a:t>
            </a:r>
          </a:p>
          <a:p>
            <a:pPr lvl="1" eaLnBrk="1" hangingPunct="1">
              <a:defRPr/>
            </a:pPr>
            <a:r>
              <a:rPr lang="en-US" altLang="en-US" sz="2400" cap="none" dirty="0" smtClean="0"/>
              <a:t>All other illnesses</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81750" y="1908498"/>
            <a:ext cx="4270334" cy="3882702"/>
          </a:xfrm>
          <a:prstGeom prst="rect">
            <a:avLst/>
          </a:prstGeom>
        </p:spPr>
      </p:pic>
    </p:spTree>
    <p:extLst>
      <p:ext uri="{BB962C8B-B14F-4D97-AF65-F5344CB8AC3E}">
        <p14:creationId xmlns:p14="http://schemas.microsoft.com/office/powerpoint/2010/main" val="11912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6"/>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Annual Summary</a:t>
            </a:r>
          </a:p>
        </p:txBody>
      </p:sp>
      <p:sp>
        <p:nvSpPr>
          <p:cNvPr id="5" name="Rectangle 17"/>
          <p:cNvSpPr txBox="1">
            <a:spLocks noChangeArrowheads="1"/>
          </p:cNvSpPr>
          <p:nvPr/>
        </p:nvSpPr>
        <p:spPr>
          <a:xfrm>
            <a:off x="304800" y="1466572"/>
            <a:ext cx="5352444" cy="349962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Review OSHA 300 Log to ensure accuracy</a:t>
            </a:r>
          </a:p>
          <a:p>
            <a:pPr lvl="1">
              <a:defRPr/>
            </a:pPr>
            <a:r>
              <a:rPr lang="en-US" altLang="en-US" sz="2400" cap="none" dirty="0" smtClean="0"/>
              <a:t>Complete annual summary Form 300A</a:t>
            </a:r>
          </a:p>
          <a:p>
            <a:pPr lvl="1">
              <a:defRPr/>
            </a:pPr>
            <a:r>
              <a:rPr lang="en-US" altLang="en-US" sz="2400" cap="none" dirty="0" smtClean="0"/>
              <a:t>Certify summary</a:t>
            </a:r>
          </a:p>
          <a:p>
            <a:pPr lvl="1">
              <a:defRPr/>
            </a:pPr>
            <a:r>
              <a:rPr lang="en-US" altLang="en-US" sz="2400" cap="none" dirty="0" smtClean="0"/>
              <a:t>Post annual summary</a:t>
            </a:r>
          </a:p>
        </p:txBody>
      </p:sp>
      <p:pic>
        <p:nvPicPr>
          <p:cNvPr id="6" name="Picture 22" descr="OSHA doc 300"/>
          <p:cNvPicPr>
            <a:picLocks noGrp="1" noChangeAspect="1" noChangeArrowheads="1"/>
          </p:cNvPicPr>
          <p:nvPr>
            <p:ph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7075861" y="1143000"/>
            <a:ext cx="4584753" cy="2797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3" descr="OSHA do 300A"/>
          <p:cNvPicPr>
            <a:picLocks noGrp="1" noChangeAspect="1" noChangeArrowheads="1"/>
          </p:cNvPicPr>
          <p:nvPr>
            <p:ph sz="quarter" idx="4294967295"/>
          </p:nvPr>
        </p:nvPicPr>
        <p:blipFill>
          <a:blip r:embed="rId5" cstate="screen">
            <a:extLst>
              <a:ext uri="{28A0092B-C50C-407E-A947-70E740481C1C}">
                <a14:useLocalDpi xmlns:a14="http://schemas.microsoft.com/office/drawing/2010/main"/>
              </a:ext>
            </a:extLst>
          </a:blip>
          <a:stretch>
            <a:fillRect/>
          </a:stretch>
        </p:blipFill>
        <p:spPr>
          <a:xfrm>
            <a:off x="5290220" y="3376996"/>
            <a:ext cx="4609857" cy="2803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97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Retention and Updating of Records</a:t>
            </a:r>
          </a:p>
        </p:txBody>
      </p:sp>
      <p:sp>
        <p:nvSpPr>
          <p:cNvPr id="5" name="Rectangle 7"/>
          <p:cNvSpPr txBox="1">
            <a:spLocks noChangeArrowheads="1"/>
          </p:cNvSpPr>
          <p:nvPr/>
        </p:nvSpPr>
        <p:spPr>
          <a:xfrm>
            <a:off x="276225" y="1259412"/>
            <a:ext cx="5567014" cy="371202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600" cap="none" dirty="0" smtClean="0"/>
              <a:t>Retain records for 5 years</a:t>
            </a:r>
          </a:p>
          <a:p>
            <a:pPr lvl="1">
              <a:defRPr/>
            </a:pPr>
            <a:r>
              <a:rPr lang="en-US" altLang="en-US" sz="2600" cap="none" dirty="0" smtClean="0"/>
              <a:t>Update OSHA 300 Logs</a:t>
            </a:r>
          </a:p>
          <a:p>
            <a:pPr lvl="1">
              <a:defRPr/>
            </a:pPr>
            <a:r>
              <a:rPr lang="en-US" altLang="en-US" sz="2600" cap="none" dirty="0" smtClean="0"/>
              <a:t>Record newly discovered injuries or illnesses</a:t>
            </a:r>
          </a:p>
          <a:p>
            <a:pPr lvl="1">
              <a:defRPr/>
            </a:pPr>
            <a:r>
              <a:rPr lang="en-US" altLang="en-US" sz="2600" cap="none" dirty="0" smtClean="0"/>
              <a:t>Record changes in the classification of previously recorded incidents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5853" y="1593584"/>
            <a:ext cx="3324624" cy="2216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3239" y="3606800"/>
            <a:ext cx="3925229" cy="2211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75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Grp="1" noChangeArrowheads="1"/>
          </p:cNvSpPr>
          <p:nvPr>
            <p:ph type="title"/>
          </p:nvPr>
        </p:nvSpPr>
        <p:spPr>
          <a:xfrm>
            <a:off x="736285" y="451632"/>
            <a:ext cx="10670268" cy="1312480"/>
          </a:xfrm>
        </p:spPr>
        <p:txBody>
          <a:bodyPr>
            <a:normAutofit/>
          </a:bodyPr>
          <a:lstStyle/>
          <a:p>
            <a:pPr algn="ctr" eaLnBrk="1" hangingPunct="1">
              <a:defRPr/>
            </a:pPr>
            <a:r>
              <a:rPr lang="en-US" altLang="en-US" sz="4000" b="1" dirty="0" smtClean="0"/>
              <a:t>Affected Employers</a:t>
            </a:r>
          </a:p>
        </p:txBody>
      </p:sp>
      <p:sp>
        <p:nvSpPr>
          <p:cNvPr id="6" name="Rectangle 11"/>
          <p:cNvSpPr>
            <a:spLocks noGrp="1" noChangeArrowheads="1"/>
          </p:cNvSpPr>
          <p:nvPr>
            <p:ph idx="1"/>
          </p:nvPr>
        </p:nvSpPr>
        <p:spPr>
          <a:xfrm>
            <a:off x="736286" y="1764112"/>
            <a:ext cx="10670267" cy="4041162"/>
          </a:xfrm>
        </p:spPr>
        <p:txBody>
          <a:bodyPr>
            <a:normAutofit/>
          </a:bodyPr>
          <a:lstStyle/>
          <a:p>
            <a:pPr lvl="1" eaLnBrk="1" hangingPunct="1">
              <a:defRPr/>
            </a:pPr>
            <a:r>
              <a:rPr lang="en-US" altLang="en-US" sz="2400" cap="none" dirty="0" smtClean="0"/>
              <a:t>All employers must comply </a:t>
            </a:r>
          </a:p>
          <a:p>
            <a:pPr lvl="1" eaLnBrk="1" hangingPunct="1">
              <a:defRPr/>
            </a:pPr>
            <a:r>
              <a:rPr lang="en-US" altLang="en-US" sz="2400" cap="none" dirty="0" smtClean="0"/>
              <a:t>Employers with 10 or fewer employees are partially exempt</a:t>
            </a:r>
          </a:p>
          <a:p>
            <a:pPr lvl="1" eaLnBrk="1" hangingPunct="1">
              <a:defRPr/>
            </a:pPr>
            <a:r>
              <a:rPr lang="en-US" altLang="en-US" sz="2400" cap="none" dirty="0" smtClean="0"/>
              <a:t>Specific low-hazard industries are partially exempt</a:t>
            </a:r>
          </a:p>
          <a:p>
            <a:pPr lvl="1" eaLnBrk="1" hangingPunct="1">
              <a:defRPr/>
            </a:pPr>
            <a:r>
              <a:rPr lang="en-US" altLang="en-US" sz="2400" cap="none" dirty="0" smtClean="0"/>
              <a:t>Exempt employers may be required to keep records</a:t>
            </a:r>
          </a:p>
          <a:p>
            <a:pPr lvl="1" eaLnBrk="1" hangingPunct="1">
              <a:defRPr/>
            </a:pPr>
            <a:r>
              <a:rPr lang="en-US" altLang="en-US" sz="2400" cap="none" dirty="0" smtClean="0"/>
              <a:t>All must report fatality or hospitalization of three employees</a:t>
            </a:r>
          </a:p>
        </p:txBody>
      </p:sp>
    </p:spTree>
    <p:extLst>
      <p:ext uri="{BB962C8B-B14F-4D97-AF65-F5344CB8AC3E}">
        <p14:creationId xmlns:p14="http://schemas.microsoft.com/office/powerpoint/2010/main" val="83914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203200" y="228600"/>
            <a:ext cx="11665712" cy="914400"/>
          </a:xfrm>
        </p:spPr>
        <p:txBody>
          <a:bodyPr>
            <a:normAutofit/>
          </a:bodyPr>
          <a:lstStyle/>
          <a:p>
            <a:pPr algn="ctr" eaLnBrk="1" hangingPunct="1">
              <a:defRPr/>
            </a:pPr>
            <a:r>
              <a:rPr lang="en-US" altLang="en-US" sz="4000" b="1" dirty="0" smtClean="0"/>
              <a:t>Any Questions?</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757" y="1605776"/>
            <a:ext cx="4438886" cy="3782703"/>
          </a:xfrm>
          <a:prstGeom prst="rect">
            <a:avLst/>
          </a:prstGeom>
        </p:spPr>
      </p:pic>
      <p:sp>
        <p:nvSpPr>
          <p:cNvPr id="6" name="Rectangle 10"/>
          <p:cNvSpPr txBox="1">
            <a:spLocks noChangeArrowheads="1"/>
          </p:cNvSpPr>
          <p:nvPr/>
        </p:nvSpPr>
        <p:spPr>
          <a:xfrm>
            <a:off x="1034804" y="1605776"/>
            <a:ext cx="4596739" cy="34362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Recording criteria</a:t>
            </a:r>
          </a:p>
          <a:p>
            <a:pPr lvl="1">
              <a:defRPr/>
            </a:pPr>
            <a:r>
              <a:rPr lang="en-US" altLang="en-US" sz="2400" cap="none" dirty="0" smtClean="0"/>
              <a:t>Recordkeeping forms</a:t>
            </a:r>
          </a:p>
          <a:p>
            <a:pPr lvl="1">
              <a:defRPr/>
            </a:pPr>
            <a:r>
              <a:rPr lang="en-US" altLang="en-US" sz="2400" cap="none" dirty="0" smtClean="0"/>
              <a:t>Updating forms</a:t>
            </a:r>
          </a:p>
        </p:txBody>
      </p:sp>
    </p:spTree>
    <p:extLst>
      <p:ext uri="{BB962C8B-B14F-4D97-AF65-F5344CB8AC3E}">
        <p14:creationId xmlns:p14="http://schemas.microsoft.com/office/powerpoint/2010/main" val="5296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818347" y="596018"/>
            <a:ext cx="11050565" cy="1312480"/>
          </a:xfrm>
        </p:spPr>
        <p:txBody>
          <a:bodyPr>
            <a:normAutofit/>
          </a:bodyPr>
          <a:lstStyle/>
          <a:p>
            <a:pPr algn="ctr" eaLnBrk="1" hangingPunct="1">
              <a:defRPr/>
            </a:pPr>
            <a:r>
              <a:rPr lang="en-US" altLang="en-US" sz="4000" b="1" dirty="0" smtClean="0"/>
              <a:t>Key Points to Remember</a:t>
            </a:r>
          </a:p>
        </p:txBody>
      </p:sp>
      <p:sp>
        <p:nvSpPr>
          <p:cNvPr id="5" name="Rectangle 7"/>
          <p:cNvSpPr>
            <a:spLocks noGrp="1" noChangeArrowheads="1"/>
          </p:cNvSpPr>
          <p:nvPr>
            <p:ph idx="1"/>
          </p:nvPr>
        </p:nvSpPr>
        <p:spPr>
          <a:xfrm>
            <a:off x="1238525" y="1908498"/>
            <a:ext cx="10210208" cy="4041162"/>
          </a:xfrm>
        </p:spPr>
        <p:txBody>
          <a:bodyPr>
            <a:normAutofit/>
          </a:bodyPr>
          <a:lstStyle/>
          <a:p>
            <a:pPr lvl="1" eaLnBrk="1" hangingPunct="1">
              <a:defRPr/>
            </a:pPr>
            <a:r>
              <a:rPr lang="en-US" altLang="en-US" sz="2400" cap="none" dirty="0" smtClean="0"/>
              <a:t>Complete forms within 7 calendar days</a:t>
            </a:r>
          </a:p>
          <a:p>
            <a:pPr lvl="1" eaLnBrk="1" hangingPunct="1">
              <a:defRPr/>
            </a:pPr>
            <a:r>
              <a:rPr lang="en-US" altLang="en-US" sz="2400" cap="none" dirty="0" smtClean="0"/>
              <a:t>Determine if the incident is work related and a new case</a:t>
            </a:r>
          </a:p>
          <a:p>
            <a:pPr lvl="1" eaLnBrk="1" hangingPunct="1">
              <a:defRPr/>
            </a:pPr>
            <a:r>
              <a:rPr lang="en-US" altLang="en-US" sz="2400" cap="none" dirty="0" smtClean="0"/>
              <a:t>Evaluate for general or specific recording criteria</a:t>
            </a:r>
          </a:p>
          <a:p>
            <a:pPr lvl="1" eaLnBrk="1" hangingPunct="1">
              <a:defRPr/>
            </a:pPr>
            <a:r>
              <a:rPr lang="en-US" altLang="en-US" sz="2400" cap="none" dirty="0" smtClean="0"/>
              <a:t>Post the summary</a:t>
            </a:r>
          </a:p>
          <a:p>
            <a:pPr lvl="1" eaLnBrk="1" hangingPunct="1">
              <a:defRPr/>
            </a:pPr>
            <a:r>
              <a:rPr lang="en-US" altLang="en-US" sz="2400" cap="none" dirty="0" smtClean="0"/>
              <a:t>Retain records for 5 years and update past OSHA 300 Logs</a:t>
            </a:r>
          </a:p>
        </p:txBody>
      </p:sp>
    </p:spTree>
    <p:extLst>
      <p:ext uri="{BB962C8B-B14F-4D97-AF65-F5344CB8AC3E}">
        <p14:creationId xmlns:p14="http://schemas.microsoft.com/office/powerpoint/2010/main" val="158856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1"/>
          <p:cNvSpPr>
            <a:spLocks noGrp="1" noChangeArrowheads="1"/>
          </p:cNvSpPr>
          <p:nvPr>
            <p:ph type="title"/>
          </p:nvPr>
        </p:nvSpPr>
        <p:spPr>
          <a:xfrm>
            <a:off x="195262" y="121050"/>
            <a:ext cx="11673649" cy="1021950"/>
          </a:xfrm>
        </p:spPr>
        <p:txBody>
          <a:bodyPr>
            <a:normAutofit/>
          </a:bodyPr>
          <a:lstStyle/>
          <a:p>
            <a:pPr algn="ctr" eaLnBrk="1" hangingPunct="1">
              <a:defRPr/>
            </a:pPr>
            <a:r>
              <a:rPr lang="en-US" altLang="en-US" sz="4000" b="1" dirty="0" smtClean="0"/>
              <a:t>Recordkeeping Forms</a:t>
            </a:r>
          </a:p>
        </p:txBody>
      </p:sp>
      <p:sp>
        <p:nvSpPr>
          <p:cNvPr id="5" name="Rectangle 22"/>
          <p:cNvSpPr txBox="1">
            <a:spLocks noChangeArrowheads="1"/>
          </p:cNvSpPr>
          <p:nvPr/>
        </p:nvSpPr>
        <p:spPr>
          <a:xfrm>
            <a:off x="195262" y="918086"/>
            <a:ext cx="4951169" cy="568200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OSHA 300 Log of Work-Related </a:t>
            </a:r>
            <a:br>
              <a:rPr lang="en-US" altLang="en-US" sz="2400" cap="none" dirty="0" smtClean="0"/>
            </a:br>
            <a:r>
              <a:rPr lang="en-US" altLang="en-US" sz="2400" cap="none" dirty="0" smtClean="0"/>
              <a:t>Injuries and Illnesses</a:t>
            </a:r>
          </a:p>
          <a:p>
            <a:pPr lvl="1">
              <a:defRPr/>
            </a:pPr>
            <a:r>
              <a:rPr lang="en-US" altLang="en-US" sz="2400" cap="none" dirty="0" smtClean="0"/>
              <a:t>OSHA 300A Summary </a:t>
            </a:r>
            <a:br>
              <a:rPr lang="en-US" altLang="en-US" sz="2400" cap="none" dirty="0" smtClean="0"/>
            </a:br>
            <a:r>
              <a:rPr lang="en-US" altLang="en-US" sz="2400" cap="none" dirty="0" smtClean="0"/>
              <a:t>of Work-Related </a:t>
            </a:r>
            <a:br>
              <a:rPr lang="en-US" altLang="en-US" sz="2400" cap="none" dirty="0" smtClean="0"/>
            </a:br>
            <a:r>
              <a:rPr lang="en-US" altLang="en-US" sz="2400" cap="none" dirty="0" smtClean="0"/>
              <a:t>Injuries and Illnesses</a:t>
            </a:r>
          </a:p>
          <a:p>
            <a:pPr lvl="1">
              <a:defRPr/>
            </a:pPr>
            <a:r>
              <a:rPr lang="en-US" altLang="en-US" sz="2400" cap="none" dirty="0" smtClean="0"/>
              <a:t>OSHA 301 Injury and Illness Incident Report</a:t>
            </a:r>
          </a:p>
          <a:p>
            <a:pPr lvl="1">
              <a:defRPr/>
            </a:pPr>
            <a:r>
              <a:rPr lang="en-US" altLang="en-US" sz="2400" cap="none" dirty="0" smtClean="0"/>
              <a:t>Other equivalent forms</a:t>
            </a:r>
          </a:p>
        </p:txBody>
      </p:sp>
      <p:pic>
        <p:nvPicPr>
          <p:cNvPr id="6" name="Picture 24" descr="OSHA doc 300"/>
          <p:cNvPicPr>
            <a:picLocks noGrp="1" noChangeAspect="1" noChangeArrowheads="1"/>
          </p:cNvPicPr>
          <p:nvPr>
            <p:ph sz="half" idx="4294967295"/>
          </p:nvPr>
        </p:nvPicPr>
        <p:blipFill>
          <a:blip r:embed="rId4"/>
          <a:srcRect/>
          <a:stretch>
            <a:fillRect/>
          </a:stretch>
        </p:blipFill>
        <p:spPr>
          <a:xfrm>
            <a:off x="5263202" y="1782517"/>
            <a:ext cx="6605709" cy="4033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2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293076" y="596018"/>
            <a:ext cx="11575835" cy="1312480"/>
          </a:xfrm>
        </p:spPr>
        <p:txBody>
          <a:bodyPr>
            <a:normAutofit/>
          </a:bodyPr>
          <a:lstStyle/>
          <a:p>
            <a:pPr algn="ctr" eaLnBrk="1" hangingPunct="1">
              <a:defRPr/>
            </a:pPr>
            <a:r>
              <a:rPr lang="en-US" altLang="en-US" sz="4000" b="1" dirty="0" smtClean="0"/>
              <a:t>Multiple Facilities</a:t>
            </a:r>
          </a:p>
        </p:txBody>
      </p:sp>
      <p:sp>
        <p:nvSpPr>
          <p:cNvPr id="5" name="Rectangle 7"/>
          <p:cNvSpPr>
            <a:spLocks noGrp="1" noChangeArrowheads="1"/>
          </p:cNvSpPr>
          <p:nvPr>
            <p:ph idx="1"/>
          </p:nvPr>
        </p:nvSpPr>
        <p:spPr>
          <a:xfrm>
            <a:off x="745859" y="2628794"/>
            <a:ext cx="10670267" cy="2831322"/>
          </a:xfrm>
        </p:spPr>
        <p:txBody>
          <a:bodyPr>
            <a:normAutofit/>
          </a:bodyPr>
          <a:lstStyle/>
          <a:p>
            <a:pPr lvl="1" eaLnBrk="1" hangingPunct="1">
              <a:defRPr/>
            </a:pPr>
            <a:r>
              <a:rPr lang="en-US" altLang="en-US" sz="2400" cap="none" dirty="0" smtClean="0"/>
              <a:t>Separate OSHA 300 Log required for each establishment</a:t>
            </a:r>
          </a:p>
          <a:p>
            <a:pPr lvl="1" eaLnBrk="1" hangingPunct="1">
              <a:defRPr/>
            </a:pPr>
            <a:r>
              <a:rPr lang="en-US" altLang="en-US" sz="2400" cap="none" dirty="0" smtClean="0"/>
              <a:t>OSHA 300 Logs maintained at central location</a:t>
            </a:r>
          </a:p>
          <a:p>
            <a:pPr lvl="1" eaLnBrk="1" hangingPunct="1">
              <a:defRPr/>
            </a:pPr>
            <a:r>
              <a:rPr lang="en-US" altLang="en-US" sz="2400" cap="none" dirty="0" smtClean="0"/>
              <a:t>Employee injured when visiting different facility</a:t>
            </a:r>
          </a:p>
          <a:p>
            <a:pPr lvl="1" eaLnBrk="1" hangingPunct="1">
              <a:defRPr/>
            </a:pPr>
            <a:r>
              <a:rPr lang="en-US" altLang="en-US" sz="2400" cap="none" dirty="0" smtClean="0"/>
              <a:t>Employee injured when working away from establishment</a:t>
            </a:r>
          </a:p>
        </p:txBody>
      </p:sp>
    </p:spTree>
    <p:extLst>
      <p:ext uri="{BB962C8B-B14F-4D97-AF65-F5344CB8AC3E}">
        <p14:creationId xmlns:p14="http://schemas.microsoft.com/office/powerpoint/2010/main" val="2743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a:spLocks noGrp="1" noChangeArrowheads="1"/>
          </p:cNvSpPr>
          <p:nvPr>
            <p:ph type="title"/>
          </p:nvPr>
        </p:nvSpPr>
        <p:spPr>
          <a:xfrm>
            <a:off x="233363" y="228600"/>
            <a:ext cx="11635549" cy="914400"/>
          </a:xfrm>
        </p:spPr>
        <p:txBody>
          <a:bodyPr>
            <a:normAutofit/>
          </a:bodyPr>
          <a:lstStyle/>
          <a:p>
            <a:pPr algn="ctr" eaLnBrk="1" hangingPunct="1">
              <a:defRPr/>
            </a:pPr>
            <a:r>
              <a:rPr lang="en-US" altLang="en-US" sz="4000" b="1" dirty="0" smtClean="0"/>
              <a:t>Reporting to the Government</a:t>
            </a:r>
          </a:p>
        </p:txBody>
      </p:sp>
      <p:sp>
        <p:nvSpPr>
          <p:cNvPr id="5" name="Rectangle 12"/>
          <p:cNvSpPr txBox="1">
            <a:spLocks noChangeArrowheads="1"/>
          </p:cNvSpPr>
          <p:nvPr/>
        </p:nvSpPr>
        <p:spPr>
          <a:xfrm>
            <a:off x="233362" y="1325989"/>
            <a:ext cx="5757130" cy="495757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Report death within 8 hours.  In patient hospitalization within 24 hours</a:t>
            </a:r>
          </a:p>
          <a:p>
            <a:pPr lvl="1">
              <a:defRPr/>
            </a:pPr>
            <a:r>
              <a:rPr lang="en-US" altLang="en-US" sz="2400" cap="none" dirty="0" smtClean="0"/>
              <a:t>Provide recordkeeping </a:t>
            </a:r>
            <a:br>
              <a:rPr lang="en-US" altLang="en-US" sz="2400" cap="none" dirty="0" smtClean="0"/>
            </a:br>
            <a:r>
              <a:rPr lang="en-US" altLang="en-US" sz="2400" cap="none" dirty="0" smtClean="0"/>
              <a:t>documents within </a:t>
            </a:r>
            <a:br>
              <a:rPr lang="en-US" altLang="en-US" sz="2400" cap="none" dirty="0" smtClean="0"/>
            </a:br>
            <a:r>
              <a:rPr lang="en-US" altLang="en-US" sz="2400" cap="none" dirty="0" smtClean="0"/>
              <a:t>4 hours (when requested)</a:t>
            </a:r>
          </a:p>
          <a:p>
            <a:pPr lvl="1">
              <a:defRPr/>
            </a:pPr>
            <a:r>
              <a:rPr lang="en-US" altLang="en-US" sz="2400" cap="none" dirty="0" smtClean="0"/>
              <a:t>OSHA injury and </a:t>
            </a:r>
            <a:br>
              <a:rPr lang="en-US" altLang="en-US" sz="2400" cap="none" dirty="0" smtClean="0"/>
            </a:br>
            <a:r>
              <a:rPr lang="en-US" altLang="en-US" sz="2400" cap="none" dirty="0" smtClean="0"/>
              <a:t>illness survey</a:t>
            </a:r>
          </a:p>
          <a:p>
            <a:pPr lvl="1">
              <a:defRPr/>
            </a:pPr>
            <a:r>
              <a:rPr lang="en-US" altLang="en-US" sz="2400" cap="none" dirty="0" smtClean="0"/>
              <a:t>Bureau of Labor and Statistics (BLS) survey</a:t>
            </a:r>
          </a:p>
        </p:txBody>
      </p:sp>
      <p:pic>
        <p:nvPicPr>
          <p:cNvPr id="6" name="Picture 14"/>
          <p:cNvPicPr>
            <a:picLocks noGrp="1" noChangeAspect="1" noChangeArrowheads="1"/>
          </p:cNvPicPr>
          <p:nvPr>
            <p:ph sz="half" idx="4294967295"/>
          </p:nvPr>
        </p:nvPicPr>
        <p:blipFill>
          <a:blip r:embed="rId4"/>
          <a:srcRect/>
          <a:stretch>
            <a:fillRect/>
          </a:stretch>
        </p:blipFill>
        <p:spPr>
          <a:xfrm>
            <a:off x="7186580" y="1471246"/>
            <a:ext cx="3802063" cy="4129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44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title"/>
          </p:nvPr>
        </p:nvSpPr>
        <p:spPr>
          <a:xfrm>
            <a:off x="195263" y="228600"/>
            <a:ext cx="11673649" cy="914400"/>
          </a:xfrm>
        </p:spPr>
        <p:txBody>
          <a:bodyPr>
            <a:normAutofit/>
          </a:bodyPr>
          <a:lstStyle/>
          <a:p>
            <a:pPr algn="ctr" eaLnBrk="1" hangingPunct="1">
              <a:defRPr/>
            </a:pPr>
            <a:r>
              <a:rPr lang="en-US" altLang="en-US" sz="4000" b="1" dirty="0" smtClean="0"/>
              <a:t>Employees Recorded</a:t>
            </a:r>
          </a:p>
        </p:txBody>
      </p:sp>
      <p:sp>
        <p:nvSpPr>
          <p:cNvPr id="6" name="Rectangle 16"/>
          <p:cNvSpPr txBox="1">
            <a:spLocks noChangeArrowheads="1"/>
          </p:cNvSpPr>
          <p:nvPr/>
        </p:nvSpPr>
        <p:spPr>
          <a:xfrm>
            <a:off x="261938" y="1600200"/>
            <a:ext cx="4230687"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400" cap="none" dirty="0" smtClean="0"/>
              <a:t>Employees on your payroll</a:t>
            </a:r>
          </a:p>
          <a:p>
            <a:pPr lvl="1">
              <a:defRPr/>
            </a:pPr>
            <a:r>
              <a:rPr lang="en-US" altLang="en-US" sz="2400" cap="none" dirty="0" smtClean="0"/>
              <a:t>Workers supervised </a:t>
            </a:r>
            <a:br>
              <a:rPr lang="en-US" altLang="en-US" sz="2400" cap="none" dirty="0" smtClean="0"/>
            </a:br>
            <a:r>
              <a:rPr lang="en-US" altLang="en-US" sz="2400" cap="none" dirty="0" smtClean="0"/>
              <a:t>on day-to-day basis</a:t>
            </a:r>
          </a:p>
          <a:p>
            <a:pPr lvl="1">
              <a:defRPr/>
            </a:pPr>
            <a:r>
              <a:rPr lang="en-US" altLang="en-US" sz="2400" cap="none" dirty="0" smtClean="0"/>
              <a:t>Contractor’s employees not recorded</a:t>
            </a:r>
          </a:p>
          <a:p>
            <a:pPr lvl="1">
              <a:defRPr/>
            </a:pPr>
            <a:r>
              <a:rPr lang="en-US" altLang="en-US" sz="2400" cap="none" dirty="0" smtClean="0"/>
              <a:t>Self-employed persons not recorded</a:t>
            </a:r>
          </a:p>
        </p:txBody>
      </p:sp>
      <p:grpSp>
        <p:nvGrpSpPr>
          <p:cNvPr id="8" name="Group 7"/>
          <p:cNvGrpSpPr/>
          <p:nvPr/>
        </p:nvGrpSpPr>
        <p:grpSpPr>
          <a:xfrm>
            <a:off x="5297512" y="1600200"/>
            <a:ext cx="5382358" cy="4848796"/>
            <a:chOff x="5297512" y="1600200"/>
            <a:chExt cx="5382358" cy="4848796"/>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9052" y="1600200"/>
              <a:ext cx="3660818" cy="2430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512" y="3518227"/>
              <a:ext cx="3443081" cy="2930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68044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title"/>
          </p:nvPr>
        </p:nvSpPr>
        <p:spPr>
          <a:xfrm>
            <a:off x="334537" y="372994"/>
            <a:ext cx="11534375" cy="1312480"/>
          </a:xfrm>
        </p:spPr>
        <p:txBody>
          <a:bodyPr>
            <a:normAutofit/>
          </a:bodyPr>
          <a:lstStyle/>
          <a:p>
            <a:pPr algn="ctr" eaLnBrk="1" hangingPunct="1">
              <a:defRPr/>
            </a:pPr>
            <a:r>
              <a:rPr lang="en-US" altLang="en-US" sz="4000" b="1" dirty="0" smtClean="0"/>
              <a:t>Employee Rights</a:t>
            </a:r>
          </a:p>
        </p:txBody>
      </p:sp>
      <p:sp>
        <p:nvSpPr>
          <p:cNvPr id="5" name="Rectangle 7"/>
          <p:cNvSpPr>
            <a:spLocks noGrp="1" noChangeArrowheads="1"/>
          </p:cNvSpPr>
          <p:nvPr>
            <p:ph idx="1"/>
          </p:nvPr>
        </p:nvSpPr>
        <p:spPr>
          <a:xfrm>
            <a:off x="1849688" y="1911096"/>
            <a:ext cx="8504072" cy="3212036"/>
          </a:xfrm>
        </p:spPr>
        <p:txBody>
          <a:bodyPr>
            <a:normAutofit/>
          </a:bodyPr>
          <a:lstStyle/>
          <a:p>
            <a:pPr lvl="1" eaLnBrk="1" hangingPunct="1">
              <a:defRPr/>
            </a:pPr>
            <a:r>
              <a:rPr lang="en-US" altLang="en-US" sz="2400" cap="none" dirty="0" smtClean="0"/>
              <a:t>Informed how to report injuries or illnesses</a:t>
            </a:r>
          </a:p>
          <a:p>
            <a:pPr lvl="1" eaLnBrk="1" hangingPunct="1">
              <a:defRPr/>
            </a:pPr>
            <a:r>
              <a:rPr lang="en-US" altLang="en-US" sz="2400" cap="none" dirty="0" smtClean="0"/>
              <a:t>Limited access to injury and illness records</a:t>
            </a:r>
          </a:p>
          <a:p>
            <a:pPr lvl="1" eaLnBrk="1" hangingPunct="1">
              <a:defRPr/>
            </a:pPr>
            <a:r>
              <a:rPr lang="en-US" altLang="en-US" sz="2400" cap="none" dirty="0" smtClean="0"/>
              <a:t>Copies of OSHA 300 Log by next business day</a:t>
            </a:r>
          </a:p>
          <a:p>
            <a:pPr lvl="1" eaLnBrk="1" hangingPunct="1">
              <a:defRPr/>
            </a:pPr>
            <a:r>
              <a:rPr lang="en-US" altLang="en-US" sz="2400" cap="none" dirty="0" smtClean="0"/>
              <a:t>Employee privacy</a:t>
            </a:r>
          </a:p>
        </p:txBody>
      </p:sp>
    </p:spTree>
    <p:extLst>
      <p:ext uri="{BB962C8B-B14F-4D97-AF65-F5344CB8AC3E}">
        <p14:creationId xmlns:p14="http://schemas.microsoft.com/office/powerpoint/2010/main" val="13894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203200" y="228600"/>
            <a:ext cx="11665712" cy="914400"/>
          </a:xfrm>
        </p:spPr>
        <p:txBody>
          <a:bodyPr>
            <a:normAutofit/>
          </a:bodyPr>
          <a:lstStyle/>
          <a:p>
            <a:pPr algn="ctr" eaLnBrk="1" hangingPunct="1">
              <a:defRPr/>
            </a:pPr>
            <a:r>
              <a:rPr lang="en-US" altLang="en-US" sz="4000" b="1" dirty="0" smtClean="0"/>
              <a:t>Any Questions?</a:t>
            </a:r>
          </a:p>
        </p:txBody>
      </p:sp>
      <p:sp>
        <p:nvSpPr>
          <p:cNvPr id="5" name="Rectangle 10"/>
          <p:cNvSpPr txBox="1">
            <a:spLocks noChangeArrowheads="1"/>
          </p:cNvSpPr>
          <p:nvPr/>
        </p:nvSpPr>
        <p:spPr>
          <a:xfrm>
            <a:off x="836341" y="1440656"/>
            <a:ext cx="5734075"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defRPr/>
            </a:pPr>
            <a:r>
              <a:rPr lang="en-US" altLang="en-US" sz="2600" cap="none" dirty="0" smtClean="0"/>
              <a:t>Affected employers</a:t>
            </a:r>
          </a:p>
          <a:p>
            <a:pPr lvl="1">
              <a:defRPr/>
            </a:pPr>
            <a:r>
              <a:rPr lang="en-US" altLang="en-US" sz="2600" cap="none" dirty="0" smtClean="0"/>
              <a:t>Recordkeeping forms</a:t>
            </a:r>
          </a:p>
          <a:p>
            <a:pPr lvl="1">
              <a:defRPr/>
            </a:pPr>
            <a:r>
              <a:rPr lang="en-US" altLang="en-US" sz="2600" cap="none" dirty="0" smtClean="0"/>
              <a:t>Employees recorded</a:t>
            </a:r>
          </a:p>
          <a:p>
            <a:pPr lvl="1">
              <a:defRPr/>
            </a:pPr>
            <a:r>
              <a:rPr lang="en-US" altLang="en-US" sz="2600" cap="none" dirty="0" smtClean="0"/>
              <a:t>Employee rights</a:t>
            </a:r>
          </a:p>
          <a:p>
            <a:pPr lvl="1">
              <a:defRPr/>
            </a:pPr>
            <a:r>
              <a:rPr lang="en-US" altLang="en-US" sz="2600" cap="none" dirty="0" smtClean="0"/>
              <a:t>Reporting to the government</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718" y="1605776"/>
            <a:ext cx="4438886" cy="3782703"/>
          </a:xfrm>
          <a:prstGeom prst="rect">
            <a:avLst/>
          </a:prstGeom>
        </p:spPr>
      </p:pic>
    </p:spTree>
    <p:extLst>
      <p:ext uri="{BB962C8B-B14F-4D97-AF65-F5344CB8AC3E}">
        <p14:creationId xmlns:p14="http://schemas.microsoft.com/office/powerpoint/2010/main" val="13846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Safety Meeting Template" id="{B828C7F2-2970-F244-A1CA-2F37432CF463}" vid="{5CC6667B-D078-AF42-9D60-FA52794CE6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Recordkeeping</Template>
  <TotalTime>14</TotalTime>
  <Words>5583</Words>
  <Application>Microsoft Macintosh PowerPoint</Application>
  <PresentationFormat>Widescreen</PresentationFormat>
  <Paragraphs>374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Century Gothic</vt:lpstr>
      <vt:lpstr>Times New Roman</vt:lpstr>
      <vt:lpstr>Arial</vt:lpstr>
      <vt:lpstr>Mesh</vt:lpstr>
      <vt:lpstr>    OSHA Recordkeeping</vt:lpstr>
      <vt:lpstr>PowerPoint Presentation</vt:lpstr>
      <vt:lpstr>Affected Employers</vt:lpstr>
      <vt:lpstr>Recordkeeping Forms</vt:lpstr>
      <vt:lpstr>Multiple Facilities</vt:lpstr>
      <vt:lpstr>Reporting to the Government</vt:lpstr>
      <vt:lpstr>Employees Recorded</vt:lpstr>
      <vt:lpstr>Employee Rights</vt:lpstr>
      <vt:lpstr>Any Questions?</vt:lpstr>
      <vt:lpstr>Recording Criteria</vt:lpstr>
      <vt:lpstr>Determine Work-Related Event or Exposure</vt:lpstr>
      <vt:lpstr>Exceptions Not Considered Work Related</vt:lpstr>
      <vt:lpstr>Exceptions Not Considered Work Related (continued)</vt:lpstr>
      <vt:lpstr>Work Environment</vt:lpstr>
      <vt:lpstr>Determination of New Case</vt:lpstr>
      <vt:lpstr>General Recording Criteria</vt:lpstr>
      <vt:lpstr>Work-Related Death</vt:lpstr>
      <vt:lpstr>Days Away from Work</vt:lpstr>
      <vt:lpstr>Restricted Work or Job Transfer</vt:lpstr>
      <vt:lpstr>Medical Treatment</vt:lpstr>
      <vt:lpstr>First-Aid Cases</vt:lpstr>
      <vt:lpstr>First-Aid Cases (cont.)</vt:lpstr>
      <vt:lpstr>Loss of Consciousness</vt:lpstr>
      <vt:lpstr>Significant Diagnosed Injury/Illness</vt:lpstr>
      <vt:lpstr>Specific Recording Criteria</vt:lpstr>
      <vt:lpstr>Specific Recording Criteria (cont.)</vt:lpstr>
      <vt:lpstr>Classifying Injuries and Illnesses</vt:lpstr>
      <vt:lpstr>Annual Summary</vt:lpstr>
      <vt:lpstr>Retention and Updating of Records</vt:lpstr>
      <vt:lpstr>Any Questions?</vt:lpstr>
      <vt:lpstr>Key Points to Remember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OSHA Recordkeeping</dc:title>
  <dc:creator>Jerry Havens</dc:creator>
  <cp:lastModifiedBy>Jerry Havens</cp:lastModifiedBy>
  <cp:revision>4</cp:revision>
  <cp:lastPrinted>2016-04-22T14:16:45Z</cp:lastPrinted>
  <dcterms:created xsi:type="dcterms:W3CDTF">2016-04-22T15:29:02Z</dcterms:created>
  <dcterms:modified xsi:type="dcterms:W3CDTF">2016-05-10T18:15:03Z</dcterms:modified>
</cp:coreProperties>
</file>