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6" r:id="rId1"/>
  </p:sldMasterIdLst>
  <p:notesMasterIdLst>
    <p:notesMasterId r:id="rId20"/>
  </p:notesMasterIdLst>
  <p:handoutMasterIdLst>
    <p:handoutMasterId r:id="rId21"/>
  </p:handoutMasterIdLst>
  <p:sldIdLst>
    <p:sldId id="321" r:id="rId2"/>
    <p:sldId id="256" r:id="rId3"/>
    <p:sldId id="324" r:id="rId4"/>
    <p:sldId id="296" r:id="rId5"/>
    <p:sldId id="322" r:id="rId6"/>
    <p:sldId id="323" r:id="rId7"/>
    <p:sldId id="325" r:id="rId8"/>
    <p:sldId id="326" r:id="rId9"/>
    <p:sldId id="327" r:id="rId10"/>
    <p:sldId id="328" r:id="rId11"/>
    <p:sldId id="329" r:id="rId12"/>
    <p:sldId id="330" r:id="rId13"/>
    <p:sldId id="331" r:id="rId14"/>
    <p:sldId id="332" r:id="rId15"/>
    <p:sldId id="333" r:id="rId16"/>
    <p:sldId id="334" r:id="rId17"/>
    <p:sldId id="335" r:id="rId18"/>
    <p:sldId id="336" r:id="rId19"/>
  </p:sldIdLst>
  <p:sldSz cx="9144000" cy="5143500" type="screen16x9"/>
  <p:notesSz cx="6858000" cy="91440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79503" autoAdjust="0"/>
  </p:normalViewPr>
  <p:slideViewPr>
    <p:cSldViewPr>
      <p:cViewPr varScale="1">
        <p:scale>
          <a:sx n="199" d="100"/>
          <a:sy n="199" d="100"/>
        </p:scale>
        <p:origin x="176" y="48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vl1pPr>
          </a:lstStyle>
          <a:p>
            <a:r>
              <a:rPr lang="en-US" altLang="en-US"/>
              <a:t>Your name</a:t>
            </a:r>
          </a:p>
        </p:txBody>
      </p:sp>
      <p:sp>
        <p:nvSpPr>
          <p:cNvPr id="14339"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46B4A5D9-5A0A-3B46-AC24-6AB566980981}" type="datetime1">
              <a:rPr lang="en-US" altLang="en-US"/>
              <a:pPr/>
              <a:t>5/10/16</a:t>
            </a:fld>
            <a:endParaRPr lang="en-US" altLang="en-US"/>
          </a:p>
        </p:txBody>
      </p:sp>
      <p:sp>
        <p:nvSpPr>
          <p:cNvPr id="14340"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vl1pPr>
          </a:lstStyle>
          <a:p>
            <a:r>
              <a:rPr lang="en-US" altLang="en-US"/>
              <a:t>Title goes here</a:t>
            </a:r>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9C46D17B-19F1-344C-90EB-5C9AA4743984}" type="slidenum">
              <a:rPr lang="en-US" altLang="en-US"/>
              <a:pPr/>
              <a:t>‹#›</a:t>
            </a:fld>
            <a:endParaRPr lang="en-US" altLang="en-US"/>
          </a:p>
        </p:txBody>
      </p:sp>
    </p:spTree>
    <p:extLst>
      <p:ext uri="{BB962C8B-B14F-4D97-AF65-F5344CB8AC3E}">
        <p14:creationId xmlns:p14="http://schemas.microsoft.com/office/powerpoint/2010/main" val="1370543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2057" name="Rectangle 9"/>
          <p:cNvSpPr>
            <a:spLocks noGrp="1" noRot="1" noChangeAspect="1" noChangeArrowheads="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5E41EA16-E248-9848-B6A7-C4E2A940A803}" type="datetime1">
              <a:rPr lang="en-US" altLang="en-US"/>
              <a:pPr/>
              <a:t>5/10/16</a:t>
            </a:fld>
            <a:endParaRPr lang="en-US" alt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AAC24E88-BBAF-C04C-88E6-0461EE6EE360}" type="slidenum">
              <a:rPr lang="en-US" altLang="en-US"/>
              <a:pPr/>
              <a:t>‹#›</a:t>
            </a:fld>
            <a:endParaRPr lang="en-US" altLang="en-US"/>
          </a:p>
        </p:txBody>
      </p:sp>
    </p:spTree>
    <p:extLst>
      <p:ext uri="{BB962C8B-B14F-4D97-AF65-F5344CB8AC3E}">
        <p14:creationId xmlns:p14="http://schemas.microsoft.com/office/powerpoint/2010/main" val="1861353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26B5F69B-8341-8040-8E01-AD3AE46673F0}" type="slidenum">
              <a:rPr lang="en-US" altLang="en-US">
                <a:latin typeface="Times New Roman" charset="0"/>
              </a:rPr>
              <a:pPr/>
              <a:t>1</a:t>
            </a:fld>
            <a:endParaRPr lang="en-US" altLang="en-US">
              <a:latin typeface="Times New Roman" charset="0"/>
            </a:endParaRPr>
          </a:p>
        </p:txBody>
      </p:sp>
      <p:sp>
        <p:nvSpPr>
          <p:cNvPr id="245768" name="Rectangle 8"/>
          <p:cNvSpPr>
            <a:spLocks noGrp="1" noRot="1" noChangeAspect="1" noChangeArrowheads="1" noTextEdit="1"/>
          </p:cNvSpPr>
          <p:nvPr>
            <p:ph type="sldImg"/>
          </p:nvPr>
        </p:nvSpPr>
        <p:spPr>
          <a:xfrm>
            <a:off x="381000" y="685800"/>
            <a:ext cx="6096000" cy="3429000"/>
          </a:xfrm>
          <a:ln/>
        </p:spPr>
      </p:sp>
      <p:sp>
        <p:nvSpPr>
          <p:cNvPr id="245769" name="Rectangle 9"/>
          <p:cNvSpPr>
            <a:spLocks noGrp="1" noChangeArrowheads="1"/>
          </p:cNvSpPr>
          <p:nvPr>
            <p:ph type="body" idx="1"/>
          </p:nvPr>
        </p:nvSpPr>
        <p:spPr/>
        <p:txBody>
          <a:bodyPr/>
          <a:lstStyle/>
          <a:p>
            <a:pPr eaLnBrk="1" hangingPunct="1"/>
            <a:r>
              <a:rPr lang="en-US" altLang="en-US" b="1" dirty="0"/>
              <a:t>Slide Show Notes</a:t>
            </a:r>
            <a:endParaRPr lang="en-US" altLang="en-US" dirty="0"/>
          </a:p>
          <a:p>
            <a:pPr eaLnBrk="1" hangingPunct="1"/>
            <a:endParaRPr lang="en-US" altLang="en-US" dirty="0"/>
          </a:p>
        </p:txBody>
      </p:sp>
    </p:spTree>
    <p:extLst>
      <p:ext uri="{BB962C8B-B14F-4D97-AF65-F5344CB8AC3E}">
        <p14:creationId xmlns:p14="http://schemas.microsoft.com/office/powerpoint/2010/main" val="65833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exhaustion is an advanced stage of heat related illness that must be dealt with quickly.  During this stage, the worker will feel exhausted, not quite</a:t>
            </a:r>
            <a:r>
              <a:rPr lang="en-US" baseline="0" dirty="0" smtClean="0"/>
              <a:t> as alert as normal and may complain of a headache.  Immediate treatment is required and is likely to require medical attention.</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10</a:t>
            </a:fld>
            <a:endParaRPr lang="en-US" altLang="en-US"/>
          </a:p>
        </p:txBody>
      </p:sp>
    </p:spTree>
    <p:extLst>
      <p:ext uri="{BB962C8B-B14F-4D97-AF65-F5344CB8AC3E}">
        <p14:creationId xmlns:p14="http://schemas.microsoft.com/office/powerpoint/2010/main" val="342703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stroke</a:t>
            </a:r>
            <a:r>
              <a:rPr lang="en-US" baseline="0" dirty="0" smtClean="0"/>
              <a:t> is the most dangerous stage of heat related illness and has the greatest potential for injury.  The worker’s body has completely lost it’s ability to regulate heat internally and once the body temperature rises above 105 degrees and stays there or goes higher, brain damage can occur.  Immediate emergency medical attention is required.</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12</a:t>
            </a:fld>
            <a:endParaRPr lang="en-US" altLang="en-US"/>
          </a:p>
        </p:txBody>
      </p:sp>
    </p:spTree>
    <p:extLst>
      <p:ext uri="{BB962C8B-B14F-4D97-AF65-F5344CB8AC3E}">
        <p14:creationId xmlns:p14="http://schemas.microsoft.com/office/powerpoint/2010/main" val="122516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‘Tail-board’ or Pre-Job Briefing discuss the physical</a:t>
            </a:r>
            <a:r>
              <a:rPr lang="en-US" baseline="0" dirty="0" smtClean="0"/>
              <a:t> work to be done and the conditions in which it is being done.  Determine what general category, as shown in the slide, the work may fall.  This will provide an idea of the level of hazard involved and what can be done to minimize the heat impact on the worker.</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15</a:t>
            </a:fld>
            <a:endParaRPr lang="en-US" altLang="en-US"/>
          </a:p>
        </p:txBody>
      </p:sp>
    </p:spTree>
    <p:extLst>
      <p:ext uri="{BB962C8B-B14F-4D97-AF65-F5344CB8AC3E}">
        <p14:creationId xmlns:p14="http://schemas.microsoft.com/office/powerpoint/2010/main" val="128275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hazard mitigation can focus</a:t>
            </a:r>
            <a:r>
              <a:rPr lang="en-US" baseline="0" dirty="0" smtClean="0"/>
              <a:t> on one or more of the following.</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16</a:t>
            </a:fld>
            <a:endParaRPr lang="en-US" altLang="en-US"/>
          </a:p>
        </p:txBody>
      </p:sp>
    </p:spTree>
    <p:extLst>
      <p:ext uri="{BB962C8B-B14F-4D97-AF65-F5344CB8AC3E}">
        <p14:creationId xmlns:p14="http://schemas.microsoft.com/office/powerpoint/2010/main" val="3469200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18</a:t>
            </a:fld>
            <a:endParaRPr lang="en-US" altLang="en-US"/>
          </a:p>
        </p:txBody>
      </p:sp>
    </p:spTree>
    <p:extLst>
      <p:ext uri="{BB962C8B-B14F-4D97-AF65-F5344CB8AC3E}">
        <p14:creationId xmlns:p14="http://schemas.microsoft.com/office/powerpoint/2010/main" val="225334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xfrm>
            <a:off x="381000" y="685800"/>
            <a:ext cx="6096000" cy="3429000"/>
          </a:xfrm>
          <a:ln/>
        </p:spPr>
      </p:sp>
      <p:sp>
        <p:nvSpPr>
          <p:cNvPr id="61443" name="Rectangle 3"/>
          <p:cNvSpPr>
            <a:spLocks noGrp="1" noChangeArrowheads="1"/>
          </p:cNvSpPr>
          <p:nvPr>
            <p:ph type="body" idx="1"/>
          </p:nvPr>
        </p:nvSpPr>
        <p:spPr/>
        <p:txBody>
          <a:bodyPr/>
          <a:lstStyle/>
          <a:p>
            <a:r>
              <a:rPr lang="en-US" altLang="en-US" dirty="0" smtClean="0"/>
              <a:t>Heat related injuries and illnesses</a:t>
            </a:r>
            <a:r>
              <a:rPr lang="en-US" altLang="en-US" baseline="0" dirty="0" smtClean="0"/>
              <a:t> are considered a hazard to powerline construction and maintenance workers.  These types of hazards are often ignored until a worker is injured or becomes ill from the heat induced hazards.  Consequently, the possibility of heat induced hazards should be discussed during the ‘Tail-Board’ or Pre-Job Briefing.  The hazard should be identified and then mitigation plans should be put into place, prior to the work beginning.  Additionally, how to treat for each of these injuries or illnesses should be part of every Emergency Action Plan (EAP).</a:t>
            </a:r>
            <a:endParaRPr lang="en-US" altLang="en-US" dirty="0"/>
          </a:p>
        </p:txBody>
      </p:sp>
    </p:spTree>
    <p:extLst>
      <p:ext uri="{BB962C8B-B14F-4D97-AF65-F5344CB8AC3E}">
        <p14:creationId xmlns:p14="http://schemas.microsoft.com/office/powerpoint/2010/main" val="81023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only consider heat induced hazards during</a:t>
            </a:r>
            <a:r>
              <a:rPr lang="en-US" baseline="0" dirty="0" smtClean="0"/>
              <a:t> the summer months when concerned about the high temperatures.  Summer temperatures are only one of the factors that can cause heat related injuries and illnesses.  </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3</a:t>
            </a:fld>
            <a:endParaRPr lang="en-US" altLang="en-US"/>
          </a:p>
        </p:txBody>
      </p:sp>
    </p:spTree>
    <p:extLst>
      <p:ext uri="{BB962C8B-B14F-4D97-AF65-F5344CB8AC3E}">
        <p14:creationId xmlns:p14="http://schemas.microsoft.com/office/powerpoint/2010/main" val="42968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responds to heat related hazards differently.  Workers</a:t>
            </a:r>
            <a:r>
              <a:rPr lang="en-US" baseline="0" dirty="0" smtClean="0"/>
              <a:t> will have a different tolerance to heat related conditions for a variety of reasons.  This is one reason we need to observe one another routinely to see how these heat hazards may be affecting our co-worker.  We may feel fine and assume that everyone else does too.</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4</a:t>
            </a:fld>
            <a:endParaRPr lang="en-US" altLang="en-US"/>
          </a:p>
        </p:txBody>
      </p:sp>
    </p:spTree>
    <p:extLst>
      <p:ext uri="{BB962C8B-B14F-4D97-AF65-F5344CB8AC3E}">
        <p14:creationId xmlns:p14="http://schemas.microsoft.com/office/powerpoint/2010/main" val="148213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heat related injury</a:t>
            </a:r>
            <a:r>
              <a:rPr lang="en-US" baseline="0" dirty="0" smtClean="0"/>
              <a:t> and illness symptoms often appear gradually, it’s important to watch others for the onset of symptoms.  The sooner we can help a victim, the quicker the recovery.</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5</a:t>
            </a:fld>
            <a:endParaRPr lang="en-US" altLang="en-US"/>
          </a:p>
        </p:txBody>
      </p:sp>
    </p:spTree>
    <p:extLst>
      <p:ext uri="{BB962C8B-B14F-4D97-AF65-F5344CB8AC3E}">
        <p14:creationId xmlns:p14="http://schemas.microsoft.com/office/powerpoint/2010/main" val="56088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bright</a:t>
            </a:r>
            <a:r>
              <a:rPr lang="en-US" baseline="0" dirty="0" smtClean="0"/>
              <a:t> red appearance to the skin and/or a red rash on the skin may signal the onset of symptoms.  It’s normal to sweat and is the body’s way of cooling itself down.  When this doesn’t happen fast enough a ‘heat rash’ may occur.  This is the lowest category of heat-related illness.  Stop work, move to a cool area, drink fluids and dampen the skin with cool water.  The victim should recover within 30 to 45 minutes.  If not, medical attention may be required.</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6</a:t>
            </a:fld>
            <a:endParaRPr lang="en-US" altLang="en-US"/>
          </a:p>
        </p:txBody>
      </p:sp>
    </p:spTree>
    <p:extLst>
      <p:ext uri="{BB962C8B-B14F-4D97-AF65-F5344CB8AC3E}">
        <p14:creationId xmlns:p14="http://schemas.microsoft.com/office/powerpoint/2010/main" val="46061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Fainting may occur at</a:t>
            </a:r>
            <a:r>
              <a:rPr lang="en-US" baseline="0" dirty="0" smtClean="0"/>
              <a:t> any point when the worker is experiencing heat related problems.  Fainting can be a sign of other problems as well.  Call for emergency medical assistance, especially if the worker does not regain consciousness quickly.  </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7</a:t>
            </a:fld>
            <a:endParaRPr lang="en-US" altLang="en-US"/>
          </a:p>
        </p:txBody>
      </p:sp>
    </p:spTree>
    <p:extLst>
      <p:ext uri="{BB962C8B-B14F-4D97-AF65-F5344CB8AC3E}">
        <p14:creationId xmlns:p14="http://schemas.microsoft.com/office/powerpoint/2010/main" val="2194908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Muscle cramps are an early sign of the body trying to cope with over-exertion,</a:t>
            </a:r>
            <a:r>
              <a:rPr lang="en-US" baseline="0" dirty="0" smtClean="0"/>
              <a:t> lack of hydration and possibly a lack of salt or other minerals the muscles need to properly function.  This early sign is a warning – slow down, rest, cool off, drink some Gatorade or similar product.</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8</a:t>
            </a:fld>
            <a:endParaRPr lang="en-US" altLang="en-US"/>
          </a:p>
        </p:txBody>
      </p:sp>
    </p:spTree>
    <p:extLst>
      <p:ext uri="{BB962C8B-B14F-4D97-AF65-F5344CB8AC3E}">
        <p14:creationId xmlns:p14="http://schemas.microsoft.com/office/powerpoint/2010/main" val="428541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Oddly, workers may not feel thirst at the same time their bodies are dehydrating and in desperate</a:t>
            </a:r>
            <a:r>
              <a:rPr lang="en-US" baseline="0" dirty="0" smtClean="0"/>
              <a:t> need of water.  Routine intake of water is best, whether thirsty or not, when exposed to heat related hazards.</a:t>
            </a:r>
            <a:endParaRPr lang="en-US" dirty="0"/>
          </a:p>
        </p:txBody>
      </p:sp>
      <p:sp>
        <p:nvSpPr>
          <p:cNvPr id="4" name="Slide Number Placeholder 3"/>
          <p:cNvSpPr>
            <a:spLocks noGrp="1"/>
          </p:cNvSpPr>
          <p:nvPr>
            <p:ph type="sldNum" sz="quarter" idx="10"/>
          </p:nvPr>
        </p:nvSpPr>
        <p:spPr/>
        <p:txBody>
          <a:bodyPr/>
          <a:lstStyle/>
          <a:p>
            <a:fld id="{AAC24E88-BBAF-C04C-88E6-0461EE6EE360}" type="slidenum">
              <a:rPr lang="en-US" altLang="en-US" smtClean="0"/>
              <a:pPr/>
              <a:t>9</a:t>
            </a:fld>
            <a:endParaRPr lang="en-US" altLang="en-US"/>
          </a:p>
        </p:txBody>
      </p:sp>
    </p:spTree>
    <p:extLst>
      <p:ext uri="{BB962C8B-B14F-4D97-AF65-F5344CB8AC3E}">
        <p14:creationId xmlns:p14="http://schemas.microsoft.com/office/powerpoint/2010/main" val="130967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 Id="rId3"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afety Meeting Topic Title ">
    <p:spTree>
      <p:nvGrpSpPr>
        <p:cNvPr id="1" name=""/>
        <p:cNvGrpSpPr/>
        <p:nvPr/>
      </p:nvGrpSpPr>
      <p:grpSpPr>
        <a:xfrm>
          <a:off x="0" y="0"/>
          <a:ext cx="0" cy="0"/>
          <a:chOff x="0" y="0"/>
          <a:chExt cx="0" cy="0"/>
        </a:xfrm>
      </p:grpSpPr>
      <p:pic>
        <p:nvPicPr>
          <p:cNvPr id="6" name="Picture 2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9000" y="127217"/>
            <a:ext cx="3714750" cy="1133432"/>
          </a:xfrm>
          <a:prstGeom prst="rect">
            <a:avLst/>
          </a:prstGeom>
          <a:noFill/>
          <a:ln w="9525">
            <a:noFill/>
            <a:miter lim="800000"/>
            <a:headEnd/>
            <a:tailEnd/>
          </a:ln>
          <a:effectLst>
            <a:glow rad="63500">
              <a:schemeClr val="accent1">
                <a:satMod val="175000"/>
                <a:alpha val="75000"/>
              </a:schemeClr>
            </a:glow>
          </a:effectLst>
        </p:spPr>
      </p:pic>
      <p:sp>
        <p:nvSpPr>
          <p:cNvPr id="7" name="Rectangle 6"/>
          <p:cNvSpPr/>
          <p:nvPr/>
        </p:nvSpPr>
        <p:spPr>
          <a:xfrm>
            <a:off x="0" y="1325583"/>
            <a:ext cx="9144000" cy="553998"/>
          </a:xfrm>
          <a:prstGeom prst="rect">
            <a:avLst/>
          </a:prstGeom>
        </p:spPr>
        <p:txBody>
          <a:bodyPr wrap="square">
            <a:spAutoFit/>
          </a:bodyPr>
          <a:lstStyle/>
          <a:p>
            <a:pPr algn="ctr"/>
            <a:r>
              <a:rPr lang="en-US" altLang="en-US" sz="3000" b="1" cap="all" dirty="0">
                <a:ln w="3175" cmpd="sng">
                  <a:noFill/>
                </a:ln>
                <a:gradFill>
                  <a:gsLst>
                    <a:gs pos="0">
                      <a:schemeClr val="tx1"/>
                    </a:gs>
                    <a:gs pos="100000">
                      <a:schemeClr val="tx1">
                        <a:lumMod val="75000"/>
                      </a:schemeClr>
                    </a:gs>
                  </a:gsLst>
                  <a:lin ang="5580000" scaled="0"/>
                </a:gradFill>
                <a:effectLst>
                  <a:glow rad="38100">
                    <a:prstClr val="black">
                      <a:lumMod val="65000"/>
                      <a:lumOff val="35000"/>
                      <a:alpha val="50000"/>
                    </a:prstClr>
                  </a:glow>
                  <a:outerShdw blurRad="28575" dist="31750" dir="13200000" algn="tl" rotWithShape="0">
                    <a:srgbClr val="000000">
                      <a:alpha val="25000"/>
                    </a:srgbClr>
                  </a:outerShdw>
                </a:effectLst>
                <a:latin typeface="+mn-lt"/>
                <a:ea typeface="Calibri" charset="0"/>
                <a:cs typeface="Calibri" charset="0"/>
              </a:rPr>
              <a:t>Safety Meeting Topics</a:t>
            </a:r>
            <a:endParaRPr lang="en-US" sz="2400" b="1" dirty="0">
              <a:gradFill>
                <a:gsLst>
                  <a:gs pos="0">
                    <a:schemeClr val="tx1"/>
                  </a:gs>
                  <a:gs pos="100000">
                    <a:schemeClr val="tx1">
                      <a:lumMod val="75000"/>
                    </a:schemeClr>
                  </a:gs>
                </a:gsLst>
                <a:lin ang="5580000" scaled="0"/>
              </a:gradFill>
              <a:latin typeface="+mn-lt"/>
              <a:ea typeface="Calibri" charset="0"/>
              <a:cs typeface="Calibri" charset="0"/>
            </a:endParaRPr>
          </a:p>
        </p:txBody>
      </p:sp>
      <p:sp>
        <p:nvSpPr>
          <p:cNvPr id="9" name="Rectangle 2"/>
          <p:cNvSpPr>
            <a:spLocks noGrp="1" noChangeArrowheads="1"/>
          </p:cNvSpPr>
          <p:nvPr>
            <p:ph type="ctrTitle"/>
          </p:nvPr>
        </p:nvSpPr>
        <p:spPr>
          <a:xfrm>
            <a:off x="161365" y="2365205"/>
            <a:ext cx="8740319" cy="876345"/>
          </a:xfrm>
          <a:extLst/>
        </p:spPr>
        <p:txBody>
          <a:bodyPr>
            <a:normAutofit/>
          </a:bodyPr>
          <a:lstStyle/>
          <a:p>
            <a:pPr eaLnBrk="1" hangingPunct="1">
              <a:defRPr/>
            </a:pPr>
            <a:r>
              <a:rPr lang="en-US" altLang="en-US" smtClean="0">
                <a:solidFill>
                  <a:schemeClr val="tx1"/>
                </a:solidFill>
              </a:rPr>
              <a:t>Click to edit Master title style</a:t>
            </a:r>
            <a:endParaRPr lang="en-US" altLang="en-US" b="1" dirty="0" smtClean="0">
              <a:gradFill>
                <a:gsLst>
                  <a:gs pos="0">
                    <a:schemeClr val="tx1"/>
                  </a:gs>
                  <a:gs pos="100000">
                    <a:schemeClr val="tx1">
                      <a:lumMod val="75000"/>
                    </a:schemeClr>
                  </a:gs>
                </a:gsLst>
                <a:lin ang="5580000" scaled="0"/>
              </a:gradFill>
            </a:endParaRPr>
          </a:p>
        </p:txBody>
      </p:sp>
      <p:grpSp>
        <p:nvGrpSpPr>
          <p:cNvPr id="10" name="Group 9"/>
          <p:cNvGrpSpPr/>
          <p:nvPr/>
        </p:nvGrpSpPr>
        <p:grpSpPr>
          <a:xfrm>
            <a:off x="662597" y="3837398"/>
            <a:ext cx="7502282" cy="1246495"/>
            <a:chOff x="883463" y="5116531"/>
            <a:chExt cx="10003042" cy="1661994"/>
          </a:xfrm>
        </p:grpSpPr>
        <p:sp>
          <p:nvSpPr>
            <p:cNvPr id="11" name="Text Box 4"/>
            <p:cNvSpPr txBox="1">
              <a:spLocks noChangeArrowheads="1"/>
            </p:cNvSpPr>
            <p:nvPr/>
          </p:nvSpPr>
          <p:spPr bwMode="auto">
            <a:xfrm>
              <a:off x="3250730" y="5673196"/>
              <a:ext cx="5475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t>©</a:t>
              </a:r>
            </a:p>
          </p:txBody>
        </p:sp>
        <p:sp>
          <p:nvSpPr>
            <p:cNvPr id="12" name="Text Box 5"/>
            <p:cNvSpPr txBox="1">
              <a:spLocks noChangeArrowheads="1"/>
            </p:cNvSpPr>
            <p:nvPr/>
          </p:nvSpPr>
          <p:spPr bwMode="auto">
            <a:xfrm>
              <a:off x="883463" y="5116531"/>
              <a:ext cx="10003042"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50" dirty="0"/>
                <a:t>Copyright by the Institute for Safety in Powerline Construction</a:t>
              </a:r>
            </a:p>
            <a:p>
              <a:pPr algn="ctr" eaLnBrk="1" hangingPunct="1">
                <a:spcBef>
                  <a:spcPct val="0"/>
                </a:spcBef>
                <a:buFontTx/>
                <a:buNone/>
              </a:pPr>
              <a:r>
                <a:rPr lang="en-US" altLang="en-US" sz="1050" dirty="0"/>
                <a:t>3504 Parliament Ct.</a:t>
              </a:r>
            </a:p>
            <a:p>
              <a:pPr algn="ctr" eaLnBrk="1" hangingPunct="1">
                <a:spcBef>
                  <a:spcPct val="0"/>
                </a:spcBef>
                <a:buFontTx/>
                <a:buNone/>
              </a:pPr>
              <a:r>
                <a:rPr lang="en-US" altLang="en-US" sz="1050" dirty="0"/>
                <a:t>Alexandria, LA  71303</a:t>
              </a:r>
            </a:p>
            <a:p>
              <a:pPr algn="ctr" eaLnBrk="1" hangingPunct="1">
                <a:spcBef>
                  <a:spcPct val="0"/>
                </a:spcBef>
                <a:buFontTx/>
                <a:buNone/>
              </a:pPr>
              <a:endParaRPr lang="en-US" altLang="en-US" sz="1050" dirty="0"/>
            </a:p>
            <a:p>
              <a:pPr algn="ctr" eaLnBrk="1" hangingPunct="1">
                <a:spcBef>
                  <a:spcPct val="0"/>
                </a:spcBef>
                <a:buFontTx/>
                <a:buNone/>
              </a:pPr>
              <a:r>
                <a:rPr lang="en-US" altLang="en-US" sz="825" dirty="0"/>
                <a:t>All rights reserved.  This material or any part thereof</a:t>
              </a:r>
            </a:p>
            <a:p>
              <a:pPr algn="ctr" eaLnBrk="1" hangingPunct="1">
                <a:spcBef>
                  <a:spcPct val="0"/>
                </a:spcBef>
                <a:buFontTx/>
                <a:buNone/>
              </a:pPr>
              <a:r>
                <a:rPr lang="en-US" altLang="en-US" sz="825" dirty="0"/>
                <a:t>may not be reproduced in any form without</a:t>
              </a:r>
            </a:p>
            <a:p>
              <a:pPr algn="ctr" eaLnBrk="1" hangingPunct="1">
                <a:spcBef>
                  <a:spcPct val="0"/>
                </a:spcBef>
                <a:buFontTx/>
                <a:buNone/>
              </a:pPr>
              <a:r>
                <a:rPr lang="en-US" altLang="en-US" sz="825" dirty="0"/>
                <a:t>the written permission of the</a:t>
              </a:r>
            </a:p>
            <a:p>
              <a:pPr algn="ctr" eaLnBrk="1" hangingPunct="1">
                <a:spcBef>
                  <a:spcPct val="0"/>
                </a:spcBef>
                <a:buFontTx/>
                <a:buNone/>
              </a:pPr>
              <a:r>
                <a:rPr lang="en-US" altLang="en-US" sz="825" dirty="0"/>
                <a:t>Institute for Safety in Powerline Construction</a:t>
              </a:r>
            </a:p>
          </p:txBody>
        </p:sp>
      </p:grpSp>
      <p:pic>
        <p:nvPicPr>
          <p:cNvPr id="13" name="Picture 1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581282" y="4635309"/>
            <a:ext cx="1320403" cy="40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61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39CB231-4F03-8445-9001-052BA9202213}" type="slidenum">
              <a:rPr lang="en-US" altLang="en-US" smtClean="0"/>
              <a:pPr/>
              <a:t>‹#›</a:t>
            </a:fld>
            <a:endParaRPr lang="en-US" altLang="en-US"/>
          </a:p>
        </p:txBody>
      </p:sp>
    </p:spTree>
    <p:extLst>
      <p:ext uri="{BB962C8B-B14F-4D97-AF65-F5344CB8AC3E}">
        <p14:creationId xmlns:p14="http://schemas.microsoft.com/office/powerpoint/2010/main" val="64004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endParaRPr lang="en-US" altLang="en-US"/>
          </a:p>
        </p:txBody>
      </p:sp>
      <p:sp>
        <p:nvSpPr>
          <p:cNvPr id="6" name="Footer Placeholder 5"/>
          <p:cNvSpPr>
            <a:spLocks noGrp="1"/>
          </p:cNvSpPr>
          <p:nvPr>
            <p:ph type="ftr" sz="quarter" idx="11"/>
          </p:nvPr>
        </p:nvSpPr>
        <p:spPr>
          <a:xfrm>
            <a:off x="856059" y="4412457"/>
            <a:ext cx="3829050" cy="273844"/>
          </a:xfrm>
        </p:spPr>
        <p:txBody>
          <a:bodyPr/>
          <a:lstStyle/>
          <a:p>
            <a:endParaRPr lang="en-US" altLang="en-US"/>
          </a:p>
        </p:txBody>
      </p:sp>
      <p:sp>
        <p:nvSpPr>
          <p:cNvPr id="7" name="Slide Number Placeholder 6"/>
          <p:cNvSpPr>
            <a:spLocks noGrp="1"/>
          </p:cNvSpPr>
          <p:nvPr>
            <p:ph type="sldNum" sz="quarter" idx="12"/>
          </p:nvPr>
        </p:nvSpPr>
        <p:spPr>
          <a:xfrm>
            <a:off x="8056960" y="4412457"/>
            <a:ext cx="241925" cy="273844"/>
          </a:xfrm>
        </p:spPr>
        <p:txBody>
          <a:bodyPr/>
          <a:lstStyle/>
          <a:p>
            <a:fld id="{B32FB30C-87AE-D848-9502-475EA9528875}" type="slidenum">
              <a:rPr lang="en-US" altLang="en-US" smtClean="0"/>
              <a:pPr/>
              <a:t>‹#›</a:t>
            </a:fld>
            <a:endParaRPr lang="en-US" altLang="en-US"/>
          </a:p>
        </p:txBody>
      </p:sp>
    </p:spTree>
    <p:extLst>
      <p:ext uri="{BB962C8B-B14F-4D97-AF65-F5344CB8AC3E}">
        <p14:creationId xmlns:p14="http://schemas.microsoft.com/office/powerpoint/2010/main" val="459029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8552992-8010-F748-A1A2-F07A01AE102A}" type="slidenum">
              <a:rPr lang="en-US" altLang="en-US" smtClean="0"/>
              <a:pPr/>
              <a:t>‹#›</a:t>
            </a:fld>
            <a:endParaRPr lang="en-US" altLang="en-US"/>
          </a:p>
        </p:txBody>
      </p:sp>
    </p:spTree>
    <p:extLst>
      <p:ext uri="{BB962C8B-B14F-4D97-AF65-F5344CB8AC3E}">
        <p14:creationId xmlns:p14="http://schemas.microsoft.com/office/powerpoint/2010/main" val="1142084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552992-8010-F748-A1A2-F07A01AE102A}" type="slidenum">
              <a:rPr lang="en-US" altLang="en-US" smtClean="0"/>
              <a:pPr/>
              <a:t>‹#›</a:t>
            </a:fld>
            <a:endParaRPr lang="en-US" altLang="en-US"/>
          </a:p>
        </p:txBody>
      </p:sp>
    </p:spTree>
    <p:extLst>
      <p:ext uri="{BB962C8B-B14F-4D97-AF65-F5344CB8AC3E}">
        <p14:creationId xmlns:p14="http://schemas.microsoft.com/office/powerpoint/2010/main" val="800329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552992-8010-F748-A1A2-F07A01AE102A}" type="slidenum">
              <a:rPr lang="en-US" altLang="en-US" smtClean="0"/>
              <a:pPr/>
              <a:t>‹#›</a:t>
            </a:fld>
            <a:endParaRPr lang="en-US" altLang="en-US"/>
          </a:p>
        </p:txBody>
      </p:sp>
    </p:spTree>
    <p:extLst>
      <p:ext uri="{BB962C8B-B14F-4D97-AF65-F5344CB8AC3E}">
        <p14:creationId xmlns:p14="http://schemas.microsoft.com/office/powerpoint/2010/main" val="144481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552992-8010-F748-A1A2-F07A01AE102A}" type="slidenum">
              <a:rPr lang="en-US" altLang="en-US" smtClean="0"/>
              <a:pPr/>
              <a:t>‹#›</a:t>
            </a:fld>
            <a:endParaRPr lang="en-US" altLang="en-US"/>
          </a:p>
        </p:txBody>
      </p:sp>
    </p:spTree>
    <p:extLst>
      <p:ext uri="{BB962C8B-B14F-4D97-AF65-F5344CB8AC3E}">
        <p14:creationId xmlns:p14="http://schemas.microsoft.com/office/powerpoint/2010/main" val="143980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552992-8010-F748-A1A2-F07A01AE102A}" type="slidenum">
              <a:rPr lang="en-US" altLang="en-US" smtClean="0"/>
              <a:pPr/>
              <a:t>‹#›</a:t>
            </a:fld>
            <a:endParaRPr lang="en-US" altLang="en-US"/>
          </a:p>
        </p:txBody>
      </p:sp>
    </p:spTree>
    <p:extLst>
      <p:ext uri="{BB962C8B-B14F-4D97-AF65-F5344CB8AC3E}">
        <p14:creationId xmlns:p14="http://schemas.microsoft.com/office/powerpoint/2010/main" val="979976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552992-8010-F748-A1A2-F07A01AE102A}" type="slidenum">
              <a:rPr lang="en-US" altLang="en-US" smtClean="0"/>
              <a:pPr/>
              <a:t>‹#›</a:t>
            </a:fld>
            <a:endParaRPr lang="en-US" altLang="en-US"/>
          </a:p>
        </p:txBody>
      </p:sp>
    </p:spTree>
    <p:extLst>
      <p:ext uri="{BB962C8B-B14F-4D97-AF65-F5344CB8AC3E}">
        <p14:creationId xmlns:p14="http://schemas.microsoft.com/office/powerpoint/2010/main" val="141487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E99AF22-276B-494A-A15C-5CDD9A39FAD6}" type="slidenum">
              <a:rPr lang="en-US" altLang="en-US" smtClean="0"/>
              <a:pPr/>
              <a:t>‹#›</a:t>
            </a:fld>
            <a:endParaRPr lang="en-US" altLang="en-US"/>
          </a:p>
        </p:txBody>
      </p:sp>
    </p:spTree>
    <p:extLst>
      <p:ext uri="{BB962C8B-B14F-4D97-AF65-F5344CB8AC3E}">
        <p14:creationId xmlns:p14="http://schemas.microsoft.com/office/powerpoint/2010/main" val="79269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BB5790-C7BB-2E41-84C1-52C843F60CD1}" type="slidenum">
              <a:rPr lang="en-US" altLang="en-US" smtClean="0"/>
              <a:pPr/>
              <a:t>‹#›</a:t>
            </a:fld>
            <a:endParaRPr lang="en-US" altLang="en-US"/>
          </a:p>
        </p:txBody>
      </p:sp>
    </p:spTree>
    <p:extLst>
      <p:ext uri="{BB962C8B-B14F-4D97-AF65-F5344CB8AC3E}">
        <p14:creationId xmlns:p14="http://schemas.microsoft.com/office/powerpoint/2010/main" val="197713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afety Meeting Topic Page">
    <p:spTree>
      <p:nvGrpSpPr>
        <p:cNvPr id="1" name=""/>
        <p:cNvGrpSpPr/>
        <p:nvPr/>
      </p:nvGrpSpPr>
      <p:grpSpPr>
        <a:xfrm>
          <a:off x="0" y="0"/>
          <a:ext cx="0" cy="0"/>
          <a:chOff x="0" y="0"/>
          <a:chExt cx="0" cy="0"/>
        </a:xfrm>
      </p:grpSpPr>
      <p:sp>
        <p:nvSpPr>
          <p:cNvPr id="2" name="Title 1"/>
          <p:cNvSpPr>
            <a:spLocks noGrp="1"/>
          </p:cNvSpPr>
          <p:nvPr>
            <p:ph type="title"/>
          </p:nvPr>
        </p:nvSpPr>
        <p:spPr>
          <a:xfrm>
            <a:off x="242047" y="457201"/>
            <a:ext cx="8659637" cy="672353"/>
          </a:xfrm>
        </p:spPr>
        <p:txBody>
          <a:bodyPr/>
          <a:lstStyle>
            <a:lvl1pPr>
              <a:defRPr b="1" i="0" baseline="0"/>
            </a:lvl1pPr>
          </a:lstStyle>
          <a:p>
            <a:r>
              <a:rPr lang="en-US" smtClean="0"/>
              <a:t>Click to edit Master title style</a:t>
            </a:r>
            <a:endParaRPr lang="en-US" dirty="0"/>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7581282" y="4635309"/>
            <a:ext cx="1320403" cy="40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sz="quarter" idx="12"/>
          </p:nvPr>
        </p:nvSpPr>
        <p:spPr>
          <a:xfrm>
            <a:off x="241697" y="1202531"/>
            <a:ext cx="8659986" cy="3234929"/>
          </a:xfrm>
        </p:spPr>
        <p:txBody>
          <a:bodyPr>
            <a:normAutofit/>
          </a:bodyPr>
          <a:lstStyle>
            <a:lvl1pPr>
              <a:defRPr sz="1800" cap="none" baseline="0"/>
            </a:lvl1pPr>
            <a:lvl2pPr>
              <a:defRPr sz="1800" cap="none" baseline="0"/>
            </a:lvl2pPr>
            <a:lvl3pPr>
              <a:defRPr sz="1800" cap="none" baseline="0"/>
            </a:lvl3pPr>
            <a:lvl4pPr>
              <a:defRPr sz="1800" cap="none" baseline="0"/>
            </a:lvl4pPr>
            <a:lvl5pPr>
              <a:defRPr sz="1800" cap="none"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1855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239001" y="4686300"/>
            <a:ext cx="1760537" cy="40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80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0BD50F2-BCFD-5047-A2B5-C4F9D1EA52BF}" type="slidenum">
              <a:rPr lang="en-US" altLang="en-US" smtClean="0"/>
              <a:pPr/>
              <a:t>‹#›</a:t>
            </a:fld>
            <a:endParaRPr lang="en-US" altLang="en-US"/>
          </a:p>
        </p:txBody>
      </p:sp>
    </p:spTree>
    <p:extLst>
      <p:ext uri="{BB962C8B-B14F-4D97-AF65-F5344CB8AC3E}">
        <p14:creationId xmlns:p14="http://schemas.microsoft.com/office/powerpoint/2010/main" val="85413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C03DBB0-345A-8D47-8438-44276C3E7C98}" type="slidenum">
              <a:rPr lang="en-US" altLang="en-US" smtClean="0"/>
              <a:pPr/>
              <a:t>‹#›</a:t>
            </a:fld>
            <a:endParaRPr lang="en-US" altLang="en-US"/>
          </a:p>
        </p:txBody>
      </p:sp>
    </p:spTree>
    <p:extLst>
      <p:ext uri="{BB962C8B-B14F-4D97-AF65-F5344CB8AC3E}">
        <p14:creationId xmlns:p14="http://schemas.microsoft.com/office/powerpoint/2010/main" val="173092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A857CAC-96F7-CA49-9D9C-D2875EB54968}" type="slidenum">
              <a:rPr lang="en-US" altLang="en-US" smtClean="0"/>
              <a:pPr/>
              <a:t>‹#›</a:t>
            </a:fld>
            <a:endParaRPr lang="en-US" altLang="en-US"/>
          </a:p>
        </p:txBody>
      </p:sp>
    </p:spTree>
    <p:extLst>
      <p:ext uri="{BB962C8B-B14F-4D97-AF65-F5344CB8AC3E}">
        <p14:creationId xmlns:p14="http://schemas.microsoft.com/office/powerpoint/2010/main" val="178900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1C6FAA7-FE63-8B41-9EC6-EBA22F9480C7}" type="slidenum">
              <a:rPr lang="en-US" altLang="en-US" smtClean="0"/>
              <a:pPr/>
              <a:t>‹#›</a:t>
            </a:fld>
            <a:endParaRPr lang="en-US" altLang="en-US"/>
          </a:p>
        </p:txBody>
      </p:sp>
    </p:spTree>
    <p:extLst>
      <p:ext uri="{BB962C8B-B14F-4D97-AF65-F5344CB8AC3E}">
        <p14:creationId xmlns:p14="http://schemas.microsoft.com/office/powerpoint/2010/main" val="94990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868C910-5722-3049-A62A-93D9C31D94D2}" type="slidenum">
              <a:rPr lang="en-US" altLang="en-US" smtClean="0"/>
              <a:pPr/>
              <a:t>‹#›</a:t>
            </a:fld>
            <a:endParaRPr lang="en-US" altLang="en-US"/>
          </a:p>
        </p:txBody>
      </p:sp>
    </p:spTree>
    <p:extLst>
      <p:ext uri="{BB962C8B-B14F-4D97-AF65-F5344CB8AC3E}">
        <p14:creationId xmlns:p14="http://schemas.microsoft.com/office/powerpoint/2010/main" val="67891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A957BD-9B64-CE47-8B52-6207ABA37503}" type="slidenum">
              <a:rPr lang="en-US" altLang="en-US" smtClean="0"/>
              <a:pPr/>
              <a:t>‹#›</a:t>
            </a:fld>
            <a:endParaRPr lang="en-US" altLang="en-US"/>
          </a:p>
        </p:txBody>
      </p:sp>
    </p:spTree>
    <p:extLst>
      <p:ext uri="{BB962C8B-B14F-4D97-AF65-F5344CB8AC3E}">
        <p14:creationId xmlns:p14="http://schemas.microsoft.com/office/powerpoint/2010/main" val="89200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9AE3E-F46D-864E-B142-69BC15FA494C}" type="datetimeFigureOut">
              <a:rPr lang="en-US" smtClean="0"/>
              <a:t>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7D88C-BA30-504E-93F0-B131F700A532}" type="slidenum">
              <a:rPr lang="en-US" smtClean="0"/>
              <a:t>‹#›</a:t>
            </a:fld>
            <a:endParaRPr lang="en-US"/>
          </a:p>
        </p:txBody>
      </p:sp>
      <p:pic>
        <p:nvPicPr>
          <p:cNvPr id="5" name="Picture 2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15201" y="4686300"/>
            <a:ext cx="1760537" cy="40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5274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2.tif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115" y="457200"/>
            <a:ext cx="8651569" cy="14287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ltLang="en-US"/>
          </a:p>
        </p:txBody>
      </p:sp>
      <p:sp>
        <p:nvSpPr>
          <p:cNvPr id="5" name="Footer Placeholder 4"/>
          <p:cNvSpPr>
            <a:spLocks noGrp="1"/>
          </p:cNvSpPr>
          <p:nvPr>
            <p:ph type="ftr" sz="quarter" idx="3"/>
          </p:nvPr>
        </p:nvSpPr>
        <p:spPr>
          <a:xfrm>
            <a:off x="856059" y="4635309"/>
            <a:ext cx="5657850" cy="454412"/>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88552992-8010-F748-A1A2-F07A01AE102A}" type="slidenum">
              <a:rPr lang="en-US" altLang="en-US" smtClean="0"/>
              <a:pPr/>
              <a:t>‹#›</a:t>
            </a:fld>
            <a:endParaRPr lang="en-US" altLang="en-US"/>
          </a:p>
        </p:txBody>
      </p:sp>
      <p:pic>
        <p:nvPicPr>
          <p:cNvPr id="14" name="Picture 13"/>
          <p:cNvPicPr>
            <a:picLocks noChangeAspect="1" noChangeArrowheads="1"/>
          </p:cNvPicPr>
          <p:nvPr/>
        </p:nvPicPr>
        <p:blipFill>
          <a:blip r:embed="rId22" cstate="screen">
            <a:extLst>
              <a:ext uri="{28A0092B-C50C-407E-A947-70E740481C1C}">
                <a14:useLocalDpi xmlns:a14="http://schemas.microsoft.com/office/drawing/2010/main"/>
              </a:ext>
            </a:extLst>
          </a:blip>
          <a:stretch>
            <a:fillRect/>
          </a:stretch>
        </p:blipFill>
        <p:spPr bwMode="auto">
          <a:xfrm>
            <a:off x="7581282" y="4635309"/>
            <a:ext cx="1320403" cy="40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804881"/>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688" r:id="rId20"/>
  </p:sldLayoutIdLst>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10" name="Rectangle 18"/>
          <p:cNvSpPr>
            <a:spLocks noGrp="1" noChangeArrowheads="1"/>
          </p:cNvSpPr>
          <p:nvPr>
            <p:ph type="ctrTitle"/>
          </p:nvPr>
        </p:nvSpPr>
        <p:spPr>
          <a:xfrm>
            <a:off x="1170071" y="2239682"/>
            <a:ext cx="6858000" cy="800100"/>
          </a:xfrm>
        </p:spPr>
        <p:txBody>
          <a:bodyPr>
            <a:noAutofit/>
          </a:bodyPr>
          <a:lstStyle/>
          <a:p>
            <a:pPr eaLnBrk="1" hangingPunct="1"/>
            <a:r>
              <a:rPr lang="en-US" altLang="en-US" sz="4500" b="1" dirty="0">
                <a:solidFill>
                  <a:schemeClr val="tx1"/>
                </a:solidFill>
                <a:effectLst>
                  <a:outerShdw blurRad="38100" dist="38100" dir="2700000" algn="tl">
                    <a:srgbClr val="C0C0C0"/>
                  </a:outerShdw>
                </a:effectLst>
                <a:latin typeface="+mn-lt"/>
                <a:ea typeface="Calibri" charset="0"/>
                <a:cs typeface="Calibri" charset="0"/>
              </a:rPr>
              <a:t>Heat Stress</a:t>
            </a:r>
            <a:endParaRPr lang="en-US" altLang="en-US" sz="4500" b="1" dirty="0">
              <a:solidFill>
                <a:schemeClr val="tx1"/>
              </a:solidFill>
              <a:latin typeface="+mn-lt"/>
              <a:ea typeface="Calibri" charset="0"/>
              <a:cs typeface="Calibri" charset="0"/>
            </a:endParaRPr>
          </a:p>
        </p:txBody>
      </p:sp>
      <p:pic>
        <p:nvPicPr>
          <p:cNvPr id="5122" name="Picture 2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60278" y="264377"/>
            <a:ext cx="3714750" cy="1133432"/>
          </a:xfrm>
          <a:prstGeom prst="rect">
            <a:avLst/>
          </a:prstGeom>
          <a:noFill/>
          <a:ln w="9525">
            <a:noFill/>
            <a:miter lim="800000"/>
            <a:headEnd/>
            <a:tailEnd/>
          </a:ln>
          <a:effectLst>
            <a:glow rad="63500">
              <a:schemeClr val="accent1">
                <a:satMod val="175000"/>
                <a:alpha val="75000"/>
              </a:schemeClr>
            </a:glow>
          </a:effectLst>
        </p:spPr>
      </p:pic>
      <p:sp>
        <p:nvSpPr>
          <p:cNvPr id="2" name="Rectangle 1"/>
          <p:cNvSpPr/>
          <p:nvPr/>
        </p:nvSpPr>
        <p:spPr>
          <a:xfrm>
            <a:off x="1143000" y="1397809"/>
            <a:ext cx="6858000" cy="553998"/>
          </a:xfrm>
          <a:prstGeom prst="rect">
            <a:avLst/>
          </a:prstGeom>
        </p:spPr>
        <p:txBody>
          <a:bodyPr wrap="square">
            <a:spAutoFit/>
          </a:bodyPr>
          <a:lstStyle/>
          <a:p>
            <a:pPr algn="ctr"/>
            <a:r>
              <a:rPr lang="en-US" altLang="en-US" sz="3000" b="1" cap="all" dirty="0">
                <a:ln w="3175" cmpd="sng">
                  <a:noFill/>
                </a:ln>
                <a:solidFill>
                  <a:prstClr val="white"/>
                </a:solidFill>
                <a:effectLst>
                  <a:glow rad="38100">
                    <a:prstClr val="black">
                      <a:lumMod val="65000"/>
                      <a:lumOff val="35000"/>
                      <a:alpha val="50000"/>
                    </a:prstClr>
                  </a:glow>
                  <a:outerShdw blurRad="28575" dist="31750" dir="13200000" algn="tl" rotWithShape="0">
                    <a:srgbClr val="000000">
                      <a:alpha val="25000"/>
                    </a:srgbClr>
                  </a:outerShdw>
                </a:effectLst>
                <a:latin typeface="+mn-lt"/>
                <a:ea typeface="Calibri" charset="0"/>
                <a:cs typeface="Calibri" charset="0"/>
              </a:rPr>
              <a:t>Safety Meeting Topics</a:t>
            </a:r>
            <a:endParaRPr lang="en-US" sz="2400" b="1" dirty="0">
              <a:latin typeface="+mn-lt"/>
              <a:ea typeface="Calibri" charset="0"/>
              <a:cs typeface="Calibri" charset="0"/>
            </a:endParaRPr>
          </a:p>
        </p:txBody>
      </p:sp>
      <p:grpSp>
        <p:nvGrpSpPr>
          <p:cNvPr id="6" name="Group 5"/>
          <p:cNvGrpSpPr/>
          <p:nvPr/>
        </p:nvGrpSpPr>
        <p:grpSpPr>
          <a:xfrm>
            <a:off x="1644113" y="3631907"/>
            <a:ext cx="5673482" cy="1246495"/>
            <a:chOff x="883463" y="5116531"/>
            <a:chExt cx="10003042" cy="2676161"/>
          </a:xfrm>
        </p:grpSpPr>
        <p:sp>
          <p:nvSpPr>
            <p:cNvPr id="7" name="Text Box 4"/>
            <p:cNvSpPr txBox="1">
              <a:spLocks noChangeArrowheads="1"/>
            </p:cNvSpPr>
            <p:nvPr/>
          </p:nvSpPr>
          <p:spPr bwMode="auto">
            <a:xfrm>
              <a:off x="3162475" y="5673196"/>
              <a:ext cx="724097" cy="99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t>©</a:t>
              </a:r>
            </a:p>
          </p:txBody>
        </p:sp>
        <p:sp>
          <p:nvSpPr>
            <p:cNvPr id="8" name="Text Box 5"/>
            <p:cNvSpPr txBox="1">
              <a:spLocks noChangeArrowheads="1"/>
            </p:cNvSpPr>
            <p:nvPr/>
          </p:nvSpPr>
          <p:spPr bwMode="auto">
            <a:xfrm>
              <a:off x="883463" y="5116531"/>
              <a:ext cx="10003042" cy="26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50" dirty="0"/>
                <a:t>Copyright by the Institute for Safety in Powerline Construction</a:t>
              </a:r>
            </a:p>
            <a:p>
              <a:pPr algn="ctr" eaLnBrk="1" hangingPunct="1">
                <a:spcBef>
                  <a:spcPct val="0"/>
                </a:spcBef>
                <a:buFontTx/>
                <a:buNone/>
              </a:pPr>
              <a:r>
                <a:rPr lang="en-US" altLang="en-US" sz="1050" dirty="0"/>
                <a:t>3504 Parliament Ct.</a:t>
              </a:r>
            </a:p>
            <a:p>
              <a:pPr algn="ctr" eaLnBrk="1" hangingPunct="1">
                <a:spcBef>
                  <a:spcPct val="0"/>
                </a:spcBef>
                <a:buFontTx/>
                <a:buNone/>
              </a:pPr>
              <a:r>
                <a:rPr lang="en-US" altLang="en-US" sz="1050" dirty="0"/>
                <a:t>Alexandria, LA  71303</a:t>
              </a:r>
            </a:p>
            <a:p>
              <a:pPr algn="ctr" eaLnBrk="1" hangingPunct="1">
                <a:spcBef>
                  <a:spcPct val="0"/>
                </a:spcBef>
                <a:buFontTx/>
                <a:buNone/>
              </a:pPr>
              <a:endParaRPr lang="en-US" altLang="en-US" sz="1050" dirty="0"/>
            </a:p>
            <a:p>
              <a:pPr algn="ctr" eaLnBrk="1" hangingPunct="1">
                <a:spcBef>
                  <a:spcPct val="0"/>
                </a:spcBef>
                <a:buFontTx/>
                <a:buNone/>
              </a:pPr>
              <a:r>
                <a:rPr lang="en-US" altLang="en-US" sz="825" dirty="0"/>
                <a:t>All rights reserved.  This material or any part thereof</a:t>
              </a:r>
            </a:p>
            <a:p>
              <a:pPr algn="ctr" eaLnBrk="1" hangingPunct="1">
                <a:spcBef>
                  <a:spcPct val="0"/>
                </a:spcBef>
                <a:buFontTx/>
                <a:buNone/>
              </a:pPr>
              <a:r>
                <a:rPr lang="en-US" altLang="en-US" sz="825" dirty="0"/>
                <a:t>may not be reproduced in any form without</a:t>
              </a:r>
            </a:p>
            <a:p>
              <a:pPr algn="ctr" eaLnBrk="1" hangingPunct="1">
                <a:spcBef>
                  <a:spcPct val="0"/>
                </a:spcBef>
                <a:buFontTx/>
                <a:buNone/>
              </a:pPr>
              <a:r>
                <a:rPr lang="en-US" altLang="en-US" sz="825" dirty="0"/>
                <a:t>the written permission of the</a:t>
              </a:r>
            </a:p>
            <a:p>
              <a:pPr algn="ctr" eaLnBrk="1" hangingPunct="1">
                <a:spcBef>
                  <a:spcPct val="0"/>
                </a:spcBef>
                <a:buFontTx/>
                <a:buNone/>
              </a:pPr>
              <a:r>
                <a:rPr lang="en-US" altLang="en-US" sz="825" dirty="0"/>
                <a:t>Institute for Safety in Powerline Construction</a:t>
              </a:r>
            </a:p>
          </p:txBody>
        </p:sp>
      </p:grpSp>
    </p:spTree>
    <p:extLst>
      <p:ext uri="{BB962C8B-B14F-4D97-AF65-F5344CB8AC3E}">
        <p14:creationId xmlns:p14="http://schemas.microsoft.com/office/powerpoint/2010/main" val="126729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Heat Exhaustion</a:t>
            </a:r>
            <a:endParaRPr lang="en-US" sz="3200" dirty="0"/>
          </a:p>
        </p:txBody>
      </p:sp>
      <p:sp>
        <p:nvSpPr>
          <p:cNvPr id="3" name="Content Placeholder 2"/>
          <p:cNvSpPr>
            <a:spLocks noGrp="1"/>
          </p:cNvSpPr>
          <p:nvPr>
            <p:ph sz="quarter" idx="12"/>
          </p:nvPr>
        </p:nvSpPr>
        <p:spPr>
          <a:xfrm>
            <a:off x="304800" y="1129554"/>
            <a:ext cx="8659986" cy="3200399"/>
          </a:xfrm>
        </p:spPr>
        <p:txBody>
          <a:bodyPr>
            <a:normAutofit/>
          </a:bodyPr>
          <a:lstStyle/>
          <a:p>
            <a:pPr marL="0" indent="0" algn="ctr">
              <a:buNone/>
            </a:pPr>
            <a:r>
              <a:rPr lang="en-US" altLang="en-US" sz="2000" b="1" dirty="0"/>
              <a:t>Results when a person has lost large amounts of fluid by </a:t>
            </a:r>
            <a:r>
              <a:rPr lang="en-US" altLang="en-US" sz="2000" b="1" dirty="0" smtClean="0"/>
              <a:t>sweating</a:t>
            </a:r>
          </a:p>
          <a:p>
            <a:pPr marL="0" indent="0">
              <a:buNone/>
            </a:pPr>
            <a:r>
              <a:rPr lang="en-US" altLang="en-US" dirty="0" smtClean="0"/>
              <a:t>Symptoms </a:t>
            </a:r>
            <a:r>
              <a:rPr lang="en-US" altLang="en-US" dirty="0"/>
              <a:t>resemble early heat stroke</a:t>
            </a:r>
          </a:p>
          <a:p>
            <a:pPr lvl="1"/>
            <a:r>
              <a:rPr lang="en-US" altLang="en-US" dirty="0" smtClean="0"/>
              <a:t>Fatigued</a:t>
            </a:r>
            <a:endParaRPr lang="en-US" altLang="en-US" dirty="0"/>
          </a:p>
          <a:p>
            <a:pPr lvl="1"/>
            <a:r>
              <a:rPr lang="en-US" altLang="en-US" dirty="0" smtClean="0"/>
              <a:t>Giddy</a:t>
            </a:r>
            <a:endParaRPr lang="en-US" altLang="en-US" dirty="0"/>
          </a:p>
          <a:p>
            <a:pPr lvl="1"/>
            <a:r>
              <a:rPr lang="en-US" altLang="en-US" dirty="0"/>
              <a:t>nauseous</a:t>
            </a:r>
          </a:p>
          <a:p>
            <a:pPr lvl="1"/>
            <a:r>
              <a:rPr lang="en-US" altLang="en-US" dirty="0"/>
              <a:t>Headache</a:t>
            </a:r>
          </a:p>
          <a:p>
            <a:pPr marL="0" indent="0">
              <a:buNone/>
            </a:pPr>
            <a:endParaRPr lang="en-US" altLang="en-US" dirty="0"/>
          </a:p>
        </p:txBody>
      </p:sp>
      <p:pic>
        <p:nvPicPr>
          <p:cNvPr id="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4110030" y="2913293"/>
            <a:ext cx="1333167" cy="202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p:cNvPicPr>
            <a:picLocks noChangeAspect="1"/>
          </p:cNvPicPr>
          <p:nvPr/>
        </p:nvPicPr>
        <p:blipFill>
          <a:blip r:embed="rId4"/>
          <a:stretch>
            <a:fillRect/>
          </a:stretch>
        </p:blipFill>
        <p:spPr>
          <a:xfrm>
            <a:off x="5638800" y="1866153"/>
            <a:ext cx="2463800" cy="2463800"/>
          </a:xfrm>
          <a:prstGeom prst="rect">
            <a:avLst/>
          </a:prstGeom>
        </p:spPr>
      </p:pic>
    </p:spTree>
    <p:extLst>
      <p:ext uri="{BB962C8B-B14F-4D97-AF65-F5344CB8AC3E}">
        <p14:creationId xmlns:p14="http://schemas.microsoft.com/office/powerpoint/2010/main" val="176479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Heat Exhaustion </a:t>
            </a:r>
            <a:r>
              <a:rPr lang="en-US" sz="1600" b="0" dirty="0" smtClean="0"/>
              <a:t>(Cont.)</a:t>
            </a:r>
            <a:endParaRPr lang="en-US" sz="3200" b="0" dirty="0"/>
          </a:p>
        </p:txBody>
      </p:sp>
      <p:sp>
        <p:nvSpPr>
          <p:cNvPr id="3" name="Content Placeholder 2"/>
          <p:cNvSpPr>
            <a:spLocks noGrp="1"/>
          </p:cNvSpPr>
          <p:nvPr>
            <p:ph sz="quarter" idx="12"/>
          </p:nvPr>
        </p:nvSpPr>
        <p:spPr>
          <a:xfrm>
            <a:off x="241698" y="742950"/>
            <a:ext cx="5473302" cy="4267199"/>
          </a:xfrm>
        </p:spPr>
        <p:txBody>
          <a:bodyPr>
            <a:normAutofit/>
          </a:bodyPr>
          <a:lstStyle/>
          <a:p>
            <a:pPr marL="0" indent="0">
              <a:buNone/>
            </a:pPr>
            <a:r>
              <a:rPr lang="en-US" altLang="en-US" sz="2000" dirty="0" smtClean="0"/>
              <a:t>Symptoms (cont.)</a:t>
            </a:r>
            <a:endParaRPr lang="en-US" altLang="en-US" sz="2000" dirty="0"/>
          </a:p>
          <a:p>
            <a:pPr lvl="1"/>
            <a:r>
              <a:rPr lang="en-US" altLang="en-US" dirty="0" smtClean="0"/>
              <a:t>Profuse </a:t>
            </a:r>
            <a:r>
              <a:rPr lang="en-US" altLang="en-US" dirty="0"/>
              <a:t>sweating</a:t>
            </a:r>
          </a:p>
          <a:p>
            <a:pPr lvl="1"/>
            <a:r>
              <a:rPr lang="en-US" altLang="en-US" dirty="0"/>
              <a:t>Skin is clammy and moist</a:t>
            </a:r>
          </a:p>
          <a:p>
            <a:pPr lvl="1"/>
            <a:r>
              <a:rPr lang="en-US" altLang="en-US" dirty="0"/>
              <a:t>Body temperature remains at or near </a:t>
            </a:r>
            <a:r>
              <a:rPr lang="en-US" altLang="en-US" dirty="0" smtClean="0"/>
              <a:t>normal</a:t>
            </a:r>
          </a:p>
          <a:p>
            <a:pPr lvl="1"/>
            <a:r>
              <a:rPr lang="en-US" altLang="en-US" dirty="0" smtClean="0"/>
              <a:t>Victim </a:t>
            </a:r>
            <a:r>
              <a:rPr lang="en-US" altLang="en-US" dirty="0"/>
              <a:t>may vomit/lose consciousness in extreme </a:t>
            </a:r>
            <a:r>
              <a:rPr lang="en-US" altLang="en-US" dirty="0" smtClean="0"/>
              <a:t>cases</a:t>
            </a:r>
          </a:p>
          <a:p>
            <a:pPr lvl="1"/>
            <a:endParaRPr lang="en-US" altLang="en-US" dirty="0"/>
          </a:p>
          <a:p>
            <a:pPr marL="342900" lvl="1" indent="0">
              <a:buNone/>
            </a:pPr>
            <a:r>
              <a:rPr lang="en-US" altLang="en-US" dirty="0" smtClean="0"/>
              <a:t>Move </a:t>
            </a:r>
            <a:r>
              <a:rPr lang="en-US" altLang="en-US" dirty="0"/>
              <a:t>victim to cool place and give plenty of </a:t>
            </a:r>
            <a:r>
              <a:rPr lang="en-US" altLang="en-US" dirty="0" smtClean="0"/>
              <a:t>liquids</a:t>
            </a:r>
            <a:endParaRPr lang="en-US" alt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43600" y="1581150"/>
            <a:ext cx="2922387" cy="2342546"/>
          </a:xfrm>
          <a:prstGeom prst="rect">
            <a:avLst/>
          </a:prstGeom>
        </p:spPr>
      </p:pic>
    </p:spTree>
    <p:extLst>
      <p:ext uri="{BB962C8B-B14F-4D97-AF65-F5344CB8AC3E}">
        <p14:creationId xmlns:p14="http://schemas.microsoft.com/office/powerpoint/2010/main" val="1297451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mtClean="0"/>
              <a:t>Heat Stroke</a:t>
            </a:r>
            <a:endParaRPr lang="en-US" sz="3200"/>
          </a:p>
        </p:txBody>
      </p:sp>
      <p:sp>
        <p:nvSpPr>
          <p:cNvPr id="3" name="Content Placeholder 2"/>
          <p:cNvSpPr>
            <a:spLocks noGrp="1"/>
          </p:cNvSpPr>
          <p:nvPr>
            <p:ph sz="quarter" idx="12"/>
          </p:nvPr>
        </p:nvSpPr>
        <p:spPr>
          <a:xfrm>
            <a:off x="304800" y="1352550"/>
            <a:ext cx="5029200" cy="2895600"/>
          </a:xfrm>
        </p:spPr>
        <p:txBody>
          <a:bodyPr>
            <a:normAutofit lnSpcReduction="10000"/>
          </a:bodyPr>
          <a:lstStyle/>
          <a:p>
            <a:pPr marL="0" indent="0">
              <a:buNone/>
            </a:pPr>
            <a:r>
              <a:rPr lang="en-US" altLang="en-US" sz="2800" dirty="0"/>
              <a:t>Life-threatening condition</a:t>
            </a:r>
          </a:p>
          <a:p>
            <a:r>
              <a:rPr lang="en-US" altLang="en-US" dirty="0" smtClean="0"/>
              <a:t>Occurs </a:t>
            </a:r>
            <a:r>
              <a:rPr lang="en-US" altLang="en-US" dirty="0"/>
              <a:t>when </a:t>
            </a:r>
            <a:r>
              <a:rPr lang="en-US" altLang="en-US" dirty="0" smtClean="0"/>
              <a:t>body’s temperature regulatory system fails</a:t>
            </a:r>
            <a:endParaRPr lang="en-US" altLang="en-US" sz="600" dirty="0"/>
          </a:p>
          <a:p>
            <a:r>
              <a:rPr lang="en-US" altLang="en-US" dirty="0"/>
              <a:t>Sweating becomes </a:t>
            </a:r>
            <a:r>
              <a:rPr lang="en-US" altLang="en-US" dirty="0" smtClean="0"/>
              <a:t>inadequate to remove </a:t>
            </a:r>
            <a:r>
              <a:rPr lang="en-US" altLang="en-US" dirty="0"/>
              <a:t>excess </a:t>
            </a:r>
            <a:r>
              <a:rPr lang="en-US" altLang="en-US" dirty="0" smtClean="0"/>
              <a:t>heat</a:t>
            </a:r>
          </a:p>
          <a:p>
            <a:r>
              <a:rPr lang="en-US" altLang="en-US" dirty="0"/>
              <a:t>Skin is hot and </a:t>
            </a:r>
            <a:r>
              <a:rPr lang="en-US" altLang="en-US" dirty="0" smtClean="0"/>
              <a:t>dry</a:t>
            </a:r>
            <a:endParaRPr lang="en-US" altLang="en-US" sz="2000" dirty="0"/>
          </a:p>
          <a:p>
            <a:r>
              <a:rPr lang="en-US" altLang="en-US" dirty="0"/>
              <a:t>Body temperature </a:t>
            </a:r>
            <a:r>
              <a:rPr lang="en-US" altLang="en-US" dirty="0" smtClean="0"/>
              <a:t>is </a:t>
            </a:r>
            <a:r>
              <a:rPr lang="en-US" altLang="en-US" dirty="0"/>
              <a:t>105 degrees F </a:t>
            </a:r>
            <a:r>
              <a:rPr lang="en-US" altLang="en-US" dirty="0" smtClean="0"/>
              <a:t>or higher</a:t>
            </a:r>
            <a:endParaRPr lang="en-US" altLang="en-US" dirty="0"/>
          </a:p>
        </p:txBody>
      </p:sp>
      <p:pic>
        <p:nvPicPr>
          <p:cNvPr id="4" name="Picture 3"/>
          <p:cNvPicPr>
            <a:picLocks noChangeAspect="1"/>
          </p:cNvPicPr>
          <p:nvPr/>
        </p:nvPicPr>
        <p:blipFill>
          <a:blip r:embed="rId3"/>
          <a:stretch>
            <a:fillRect/>
          </a:stretch>
        </p:blipFill>
        <p:spPr>
          <a:xfrm>
            <a:off x="5867400" y="1987550"/>
            <a:ext cx="2336292" cy="1854200"/>
          </a:xfrm>
          <a:prstGeom prst="rect">
            <a:avLst/>
          </a:prstGeom>
        </p:spPr>
      </p:pic>
    </p:spTree>
    <p:extLst>
      <p:ext uri="{BB962C8B-B14F-4D97-AF65-F5344CB8AC3E}">
        <p14:creationId xmlns:p14="http://schemas.microsoft.com/office/powerpoint/2010/main" val="1558707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smtClean="0"/>
              <a:t>Heat Stroke</a:t>
            </a:r>
            <a:endParaRPr lang="en-US" sz="3200"/>
          </a:p>
        </p:txBody>
      </p:sp>
      <p:sp>
        <p:nvSpPr>
          <p:cNvPr id="3" name="Content Placeholder 2"/>
          <p:cNvSpPr>
            <a:spLocks noGrp="1"/>
          </p:cNvSpPr>
          <p:nvPr>
            <p:ph sz="quarter" idx="12"/>
          </p:nvPr>
        </p:nvSpPr>
        <p:spPr>
          <a:xfrm>
            <a:off x="304800" y="1352550"/>
            <a:ext cx="5029200" cy="2895600"/>
          </a:xfrm>
        </p:spPr>
        <p:txBody>
          <a:bodyPr>
            <a:normAutofit lnSpcReduction="10000"/>
          </a:bodyPr>
          <a:lstStyle/>
          <a:p>
            <a:r>
              <a:rPr lang="en-US" altLang="en-US" dirty="0" smtClean="0"/>
              <a:t>Victim </a:t>
            </a:r>
            <a:r>
              <a:rPr lang="en-US" altLang="en-US" dirty="0"/>
              <a:t>is mentally confused or delirious</a:t>
            </a:r>
          </a:p>
          <a:p>
            <a:r>
              <a:rPr lang="en-US" altLang="en-US" dirty="0"/>
              <a:t>Victim may have convulsions or become unconscious</a:t>
            </a:r>
            <a:endParaRPr lang="en-US" altLang="en-US" sz="1000" dirty="0"/>
          </a:p>
          <a:p>
            <a:r>
              <a:rPr lang="en-US" altLang="en-US" dirty="0"/>
              <a:t>Get immediate medical attention</a:t>
            </a:r>
            <a:endParaRPr lang="en-US" altLang="en-US" sz="1000" dirty="0"/>
          </a:p>
          <a:p>
            <a:r>
              <a:rPr lang="en-US" altLang="en-US" dirty="0"/>
              <a:t>Move victim to cool </a:t>
            </a:r>
            <a:r>
              <a:rPr lang="en-US" altLang="en-US" dirty="0" smtClean="0"/>
              <a:t>area</a:t>
            </a:r>
          </a:p>
          <a:p>
            <a:r>
              <a:rPr lang="en-US" altLang="en-US" dirty="0"/>
              <a:t>Soak clothing in </a:t>
            </a:r>
            <a:r>
              <a:rPr lang="en-US" altLang="en-US" dirty="0" smtClean="0"/>
              <a:t>water</a:t>
            </a:r>
            <a:endParaRPr lang="en-US" altLang="en-US" dirty="0"/>
          </a:p>
          <a:p>
            <a:r>
              <a:rPr lang="en-US" altLang="en-US" dirty="0"/>
              <a:t>Fan the </a:t>
            </a:r>
            <a:r>
              <a:rPr lang="en-US" altLang="en-US" dirty="0" smtClean="0"/>
              <a:t>body</a:t>
            </a:r>
            <a:endParaRPr lang="en-US" altLang="en-US" dirty="0"/>
          </a:p>
          <a:p>
            <a:r>
              <a:rPr lang="en-US" altLang="en-US" dirty="0"/>
              <a:t>Never leave </a:t>
            </a:r>
            <a:r>
              <a:rPr lang="en-US" altLang="en-US" dirty="0" smtClean="0"/>
              <a:t>unattended</a:t>
            </a:r>
            <a:endParaRPr lang="en-US" alt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53200" y="698479"/>
            <a:ext cx="2090738" cy="314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8247" y="3197246"/>
            <a:ext cx="2606842" cy="1733550"/>
          </a:xfrm>
          <a:prstGeom prst="rect">
            <a:avLst/>
          </a:prstGeom>
        </p:spPr>
      </p:pic>
    </p:spTree>
    <p:extLst>
      <p:ext uri="{BB962C8B-B14F-4D97-AF65-F5344CB8AC3E}">
        <p14:creationId xmlns:p14="http://schemas.microsoft.com/office/powerpoint/2010/main" val="758173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0" y="971550"/>
            <a:ext cx="2286000" cy="3505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ltLang="en-US" dirty="0"/>
              <a:t>Measuring/evaluating heat exposures</a:t>
            </a:r>
            <a:endParaRPr lang="en-US" dirty="0"/>
          </a:p>
        </p:txBody>
      </p:sp>
      <p:pic>
        <p:nvPicPr>
          <p:cNvPr id="3" name="Content Placeholder 2"/>
          <p:cNvPicPr>
            <a:picLocks noGrp="1" noChangeAspect="1"/>
          </p:cNvPicPr>
          <p:nvPr>
            <p:ph sz="quarter" idx="12"/>
          </p:nvPr>
        </p:nvPicPr>
        <p:blipFill rotWithShape="1">
          <a:blip r:embed="rId2" cstate="screen">
            <a:extLst>
              <a:ext uri="{28A0092B-C50C-407E-A947-70E740481C1C}">
                <a14:useLocalDpi xmlns:a14="http://schemas.microsoft.com/office/drawing/2010/main"/>
              </a:ext>
            </a:extLst>
          </a:blip>
          <a:srcRect/>
          <a:stretch/>
        </p:blipFill>
        <p:spPr>
          <a:xfrm>
            <a:off x="6088912" y="1055988"/>
            <a:ext cx="2293088" cy="3508002"/>
          </a:xfrm>
        </p:spPr>
      </p:pic>
      <p:grpSp>
        <p:nvGrpSpPr>
          <p:cNvPr id="22" name="Group 21"/>
          <p:cNvGrpSpPr/>
          <p:nvPr/>
        </p:nvGrpSpPr>
        <p:grpSpPr>
          <a:xfrm>
            <a:off x="6088912" y="969000"/>
            <a:ext cx="2369287" cy="3478160"/>
            <a:chOff x="6088912" y="969000"/>
            <a:chExt cx="2369287" cy="3478160"/>
          </a:xfrm>
        </p:grpSpPr>
        <p:sp>
          <p:nvSpPr>
            <p:cNvPr id="4" name="TextBox 3"/>
            <p:cNvSpPr txBox="1"/>
            <p:nvPr/>
          </p:nvSpPr>
          <p:spPr>
            <a:xfrm>
              <a:off x="6088912" y="969000"/>
              <a:ext cx="762000" cy="400110"/>
            </a:xfrm>
            <a:prstGeom prst="rect">
              <a:avLst/>
            </a:prstGeom>
            <a:noFill/>
          </p:spPr>
          <p:txBody>
            <a:bodyPr wrap="square" rtlCol="0">
              <a:spAutoFit/>
            </a:bodyPr>
            <a:lstStyle/>
            <a:p>
              <a:r>
                <a:rPr lang="en-US" sz="1000" dirty="0" smtClean="0">
                  <a:solidFill>
                    <a:schemeClr val="bg1"/>
                  </a:solidFill>
                </a:rPr>
                <a:t>Relative Humidity</a:t>
              </a:r>
              <a:endParaRPr lang="en-US" sz="1000" dirty="0">
                <a:solidFill>
                  <a:schemeClr val="bg1"/>
                </a:solidFill>
              </a:endParaRPr>
            </a:p>
          </p:txBody>
        </p:sp>
        <p:sp>
          <p:nvSpPr>
            <p:cNvPr id="7" name="TextBox 6"/>
            <p:cNvSpPr txBox="1"/>
            <p:nvPr/>
          </p:nvSpPr>
          <p:spPr>
            <a:xfrm>
              <a:off x="7432158" y="1003111"/>
              <a:ext cx="950958" cy="246221"/>
            </a:xfrm>
            <a:prstGeom prst="rect">
              <a:avLst/>
            </a:prstGeom>
            <a:noFill/>
          </p:spPr>
          <p:txBody>
            <a:bodyPr wrap="square" rtlCol="0">
              <a:spAutoFit/>
            </a:bodyPr>
            <a:lstStyle/>
            <a:p>
              <a:r>
                <a:rPr lang="en-US" sz="1000" dirty="0" smtClean="0">
                  <a:solidFill>
                    <a:schemeClr val="bg1"/>
                  </a:solidFill>
                </a:rPr>
                <a:t>Temperature</a:t>
              </a:r>
              <a:endParaRPr lang="en-US" sz="1000" dirty="0">
                <a:solidFill>
                  <a:schemeClr val="bg1"/>
                </a:solidFill>
              </a:endParaRPr>
            </a:p>
          </p:txBody>
        </p:sp>
        <p:grpSp>
          <p:nvGrpSpPr>
            <p:cNvPr id="21" name="Group 20"/>
            <p:cNvGrpSpPr/>
            <p:nvPr/>
          </p:nvGrpSpPr>
          <p:grpSpPr>
            <a:xfrm>
              <a:off x="6400800" y="1269079"/>
              <a:ext cx="2057399" cy="3178081"/>
              <a:chOff x="6400800" y="1269079"/>
              <a:chExt cx="2057399" cy="3178081"/>
            </a:xfrm>
          </p:grpSpPr>
          <p:sp>
            <p:nvSpPr>
              <p:cNvPr id="8" name="TextBox 7"/>
              <p:cNvSpPr txBox="1"/>
              <p:nvPr/>
            </p:nvSpPr>
            <p:spPr>
              <a:xfrm>
                <a:off x="6400800" y="1322795"/>
                <a:ext cx="533400" cy="246221"/>
              </a:xfrm>
              <a:prstGeom prst="rect">
                <a:avLst/>
              </a:prstGeom>
              <a:noFill/>
            </p:spPr>
            <p:txBody>
              <a:bodyPr wrap="square" rtlCol="0">
                <a:spAutoFit/>
              </a:bodyPr>
              <a:lstStyle/>
              <a:p>
                <a:r>
                  <a:rPr lang="en-US" sz="1000" smtClean="0">
                    <a:solidFill>
                      <a:schemeClr val="bg1"/>
                    </a:solidFill>
                  </a:rPr>
                  <a:t>70%</a:t>
                </a:r>
                <a:endParaRPr lang="en-US" sz="1000" dirty="0">
                  <a:solidFill>
                    <a:schemeClr val="bg1"/>
                  </a:solidFill>
                </a:endParaRPr>
              </a:p>
            </p:txBody>
          </p:sp>
          <p:sp>
            <p:nvSpPr>
              <p:cNvPr id="9" name="TextBox 8"/>
              <p:cNvSpPr txBox="1"/>
              <p:nvPr/>
            </p:nvSpPr>
            <p:spPr>
              <a:xfrm>
                <a:off x="6400800" y="1880909"/>
                <a:ext cx="533400" cy="246221"/>
              </a:xfrm>
              <a:prstGeom prst="rect">
                <a:avLst/>
              </a:prstGeom>
              <a:noFill/>
            </p:spPr>
            <p:txBody>
              <a:bodyPr wrap="square" rtlCol="0">
                <a:spAutoFit/>
              </a:bodyPr>
              <a:lstStyle/>
              <a:p>
                <a:r>
                  <a:rPr lang="en-US" sz="1000" dirty="0" smtClean="0">
                    <a:solidFill>
                      <a:schemeClr val="bg1"/>
                    </a:solidFill>
                  </a:rPr>
                  <a:t>60%</a:t>
                </a:r>
                <a:endParaRPr lang="en-US" sz="1000" dirty="0">
                  <a:solidFill>
                    <a:schemeClr val="bg1"/>
                  </a:solidFill>
                </a:endParaRPr>
              </a:p>
            </p:txBody>
          </p:sp>
          <p:sp>
            <p:nvSpPr>
              <p:cNvPr id="10" name="TextBox 9"/>
              <p:cNvSpPr txBox="1"/>
              <p:nvPr/>
            </p:nvSpPr>
            <p:spPr>
              <a:xfrm>
                <a:off x="6400800" y="2347497"/>
                <a:ext cx="533400" cy="246221"/>
              </a:xfrm>
              <a:prstGeom prst="rect">
                <a:avLst/>
              </a:prstGeom>
              <a:noFill/>
            </p:spPr>
            <p:txBody>
              <a:bodyPr wrap="square" rtlCol="0">
                <a:spAutoFit/>
              </a:bodyPr>
              <a:lstStyle/>
              <a:p>
                <a:r>
                  <a:rPr lang="en-US" sz="1000" dirty="0" smtClean="0">
                    <a:solidFill>
                      <a:schemeClr val="bg1"/>
                    </a:solidFill>
                  </a:rPr>
                  <a:t>50%</a:t>
                </a:r>
                <a:endParaRPr lang="en-US" sz="1000" dirty="0">
                  <a:solidFill>
                    <a:schemeClr val="bg1"/>
                  </a:solidFill>
                </a:endParaRPr>
              </a:p>
            </p:txBody>
          </p:sp>
          <p:sp>
            <p:nvSpPr>
              <p:cNvPr id="11" name="TextBox 10"/>
              <p:cNvSpPr txBox="1"/>
              <p:nvPr/>
            </p:nvSpPr>
            <p:spPr>
              <a:xfrm>
                <a:off x="6400800" y="2940848"/>
                <a:ext cx="533400" cy="246221"/>
              </a:xfrm>
              <a:prstGeom prst="rect">
                <a:avLst/>
              </a:prstGeom>
              <a:noFill/>
            </p:spPr>
            <p:txBody>
              <a:bodyPr wrap="square" rtlCol="0">
                <a:spAutoFit/>
              </a:bodyPr>
              <a:lstStyle/>
              <a:p>
                <a:r>
                  <a:rPr lang="en-US" sz="1000" dirty="0" smtClean="0">
                    <a:solidFill>
                      <a:schemeClr val="bg1"/>
                    </a:solidFill>
                  </a:rPr>
                  <a:t>40%</a:t>
                </a:r>
                <a:endParaRPr lang="en-US" sz="1000" dirty="0">
                  <a:solidFill>
                    <a:schemeClr val="bg1"/>
                  </a:solidFill>
                </a:endParaRPr>
              </a:p>
            </p:txBody>
          </p:sp>
          <p:sp>
            <p:nvSpPr>
              <p:cNvPr id="13" name="TextBox 12"/>
              <p:cNvSpPr txBox="1"/>
              <p:nvPr/>
            </p:nvSpPr>
            <p:spPr>
              <a:xfrm>
                <a:off x="6400800" y="3534199"/>
                <a:ext cx="533400" cy="246221"/>
              </a:xfrm>
              <a:prstGeom prst="rect">
                <a:avLst/>
              </a:prstGeom>
              <a:noFill/>
            </p:spPr>
            <p:txBody>
              <a:bodyPr wrap="square" rtlCol="0">
                <a:spAutoFit/>
              </a:bodyPr>
              <a:lstStyle/>
              <a:p>
                <a:r>
                  <a:rPr lang="en-US" sz="1000" dirty="0" smtClean="0">
                    <a:solidFill>
                      <a:schemeClr val="bg1"/>
                    </a:solidFill>
                  </a:rPr>
                  <a:t>30%</a:t>
                </a:r>
                <a:endParaRPr lang="en-US" sz="1000" dirty="0">
                  <a:solidFill>
                    <a:schemeClr val="bg1"/>
                  </a:solidFill>
                </a:endParaRPr>
              </a:p>
            </p:txBody>
          </p:sp>
          <p:sp>
            <p:nvSpPr>
              <p:cNvPr id="14" name="TextBox 13"/>
              <p:cNvSpPr txBox="1"/>
              <p:nvPr/>
            </p:nvSpPr>
            <p:spPr>
              <a:xfrm>
                <a:off x="7420639" y="1269079"/>
                <a:ext cx="645042" cy="400110"/>
              </a:xfrm>
              <a:prstGeom prst="rect">
                <a:avLst/>
              </a:prstGeom>
              <a:noFill/>
            </p:spPr>
            <p:txBody>
              <a:bodyPr wrap="square" rtlCol="0">
                <a:spAutoFit/>
              </a:bodyPr>
              <a:lstStyle/>
              <a:p>
                <a:r>
                  <a:rPr lang="en-US" sz="1000" dirty="0" smtClean="0">
                    <a:solidFill>
                      <a:schemeClr val="bg1"/>
                    </a:solidFill>
                  </a:rPr>
                  <a:t>100°F</a:t>
                </a:r>
              </a:p>
              <a:p>
                <a:r>
                  <a:rPr lang="en-US" sz="1000" dirty="0" smtClean="0">
                    <a:solidFill>
                      <a:schemeClr val="bg1"/>
                    </a:solidFill>
                  </a:rPr>
                  <a:t>37.8°C</a:t>
                </a:r>
                <a:endParaRPr lang="en-US" sz="1000" dirty="0">
                  <a:solidFill>
                    <a:schemeClr val="bg1"/>
                  </a:solidFill>
                </a:endParaRPr>
              </a:p>
            </p:txBody>
          </p:sp>
          <p:sp>
            <p:nvSpPr>
              <p:cNvPr id="15" name="TextBox 14"/>
              <p:cNvSpPr txBox="1"/>
              <p:nvPr/>
            </p:nvSpPr>
            <p:spPr>
              <a:xfrm>
                <a:off x="7420639" y="1831009"/>
                <a:ext cx="645042" cy="400110"/>
              </a:xfrm>
              <a:prstGeom prst="rect">
                <a:avLst/>
              </a:prstGeom>
              <a:noFill/>
            </p:spPr>
            <p:txBody>
              <a:bodyPr wrap="square" rtlCol="0">
                <a:spAutoFit/>
              </a:bodyPr>
              <a:lstStyle/>
              <a:p>
                <a:r>
                  <a:rPr lang="en-US" sz="1000" dirty="0" smtClean="0">
                    <a:solidFill>
                      <a:schemeClr val="bg1"/>
                    </a:solidFill>
                  </a:rPr>
                  <a:t>95°F</a:t>
                </a:r>
              </a:p>
              <a:p>
                <a:r>
                  <a:rPr lang="en-US" sz="1000" dirty="0" smtClean="0">
                    <a:solidFill>
                      <a:schemeClr val="bg1"/>
                    </a:solidFill>
                  </a:rPr>
                  <a:t>35°C</a:t>
                </a:r>
                <a:endParaRPr lang="en-US" sz="1000" dirty="0">
                  <a:solidFill>
                    <a:schemeClr val="bg1"/>
                  </a:solidFill>
                </a:endParaRPr>
              </a:p>
            </p:txBody>
          </p:sp>
          <p:sp>
            <p:nvSpPr>
              <p:cNvPr id="16" name="TextBox 15"/>
              <p:cNvSpPr txBox="1"/>
              <p:nvPr/>
            </p:nvSpPr>
            <p:spPr>
              <a:xfrm>
                <a:off x="7420639" y="2290677"/>
                <a:ext cx="645042" cy="400110"/>
              </a:xfrm>
              <a:prstGeom prst="rect">
                <a:avLst/>
              </a:prstGeom>
              <a:noFill/>
            </p:spPr>
            <p:txBody>
              <a:bodyPr wrap="square" rtlCol="0">
                <a:spAutoFit/>
              </a:bodyPr>
              <a:lstStyle/>
              <a:p>
                <a:r>
                  <a:rPr lang="en-US" sz="1000" dirty="0" smtClean="0">
                    <a:solidFill>
                      <a:schemeClr val="bg1"/>
                    </a:solidFill>
                  </a:rPr>
                  <a:t>90°F</a:t>
                </a:r>
              </a:p>
              <a:p>
                <a:r>
                  <a:rPr lang="en-US" sz="1000" dirty="0" smtClean="0">
                    <a:solidFill>
                      <a:schemeClr val="bg1"/>
                    </a:solidFill>
                  </a:rPr>
                  <a:t>32.2°C</a:t>
                </a:r>
                <a:endParaRPr lang="en-US" sz="1000" dirty="0">
                  <a:solidFill>
                    <a:schemeClr val="bg1"/>
                  </a:solidFill>
                </a:endParaRPr>
              </a:p>
            </p:txBody>
          </p:sp>
          <p:sp>
            <p:nvSpPr>
              <p:cNvPr id="17" name="TextBox 16"/>
              <p:cNvSpPr txBox="1"/>
              <p:nvPr/>
            </p:nvSpPr>
            <p:spPr>
              <a:xfrm>
                <a:off x="7420639" y="2884028"/>
                <a:ext cx="645042" cy="400110"/>
              </a:xfrm>
              <a:prstGeom prst="rect">
                <a:avLst/>
              </a:prstGeom>
              <a:noFill/>
            </p:spPr>
            <p:txBody>
              <a:bodyPr wrap="square" rtlCol="0">
                <a:spAutoFit/>
              </a:bodyPr>
              <a:lstStyle/>
              <a:p>
                <a:r>
                  <a:rPr lang="en-US" sz="1000" dirty="0" smtClean="0">
                    <a:solidFill>
                      <a:schemeClr val="bg1"/>
                    </a:solidFill>
                  </a:rPr>
                  <a:t>85°F</a:t>
                </a:r>
              </a:p>
              <a:p>
                <a:r>
                  <a:rPr lang="en-US" sz="1000" dirty="0" smtClean="0">
                    <a:solidFill>
                      <a:schemeClr val="bg1"/>
                    </a:solidFill>
                  </a:rPr>
                  <a:t>29.4°C</a:t>
                </a:r>
                <a:endParaRPr lang="en-US" sz="1000" dirty="0">
                  <a:solidFill>
                    <a:schemeClr val="bg1"/>
                  </a:solidFill>
                </a:endParaRPr>
              </a:p>
            </p:txBody>
          </p:sp>
          <p:sp>
            <p:nvSpPr>
              <p:cNvPr id="18" name="TextBox 17"/>
              <p:cNvSpPr txBox="1"/>
              <p:nvPr/>
            </p:nvSpPr>
            <p:spPr>
              <a:xfrm>
                <a:off x="7432158" y="3477379"/>
                <a:ext cx="645042" cy="400110"/>
              </a:xfrm>
              <a:prstGeom prst="rect">
                <a:avLst/>
              </a:prstGeom>
              <a:noFill/>
            </p:spPr>
            <p:txBody>
              <a:bodyPr wrap="square" rtlCol="0">
                <a:spAutoFit/>
              </a:bodyPr>
              <a:lstStyle/>
              <a:p>
                <a:r>
                  <a:rPr lang="en-US" sz="1000" dirty="0" smtClean="0">
                    <a:solidFill>
                      <a:schemeClr val="bg1"/>
                    </a:solidFill>
                  </a:rPr>
                  <a:t>80°F</a:t>
                </a:r>
              </a:p>
              <a:p>
                <a:r>
                  <a:rPr lang="en-US" sz="1000" dirty="0" smtClean="0">
                    <a:solidFill>
                      <a:schemeClr val="bg1"/>
                    </a:solidFill>
                  </a:rPr>
                  <a:t>26.7°C</a:t>
                </a:r>
                <a:endParaRPr lang="en-US" sz="1000" dirty="0">
                  <a:solidFill>
                    <a:schemeClr val="bg1"/>
                  </a:solidFill>
                </a:endParaRPr>
              </a:p>
            </p:txBody>
          </p:sp>
          <p:sp>
            <p:nvSpPr>
              <p:cNvPr id="5" name="TextBox 4"/>
              <p:cNvSpPr txBox="1"/>
              <p:nvPr/>
            </p:nvSpPr>
            <p:spPr>
              <a:xfrm>
                <a:off x="7737233" y="3811477"/>
                <a:ext cx="562975" cy="230832"/>
              </a:xfrm>
              <a:prstGeom prst="rect">
                <a:avLst/>
              </a:prstGeom>
              <a:noFill/>
            </p:spPr>
            <p:txBody>
              <a:bodyPr wrap="none" rtlCol="0">
                <a:spAutoFit/>
              </a:bodyPr>
              <a:lstStyle/>
              <a:p>
                <a:r>
                  <a:rPr lang="en-US" sz="900" smtClean="0">
                    <a:solidFill>
                      <a:schemeClr val="bg1"/>
                    </a:solidFill>
                  </a:rPr>
                  <a:t>Danger</a:t>
                </a:r>
                <a:endParaRPr lang="en-US" sz="900">
                  <a:solidFill>
                    <a:schemeClr val="bg1"/>
                  </a:solidFill>
                </a:endParaRPr>
              </a:p>
            </p:txBody>
          </p:sp>
          <p:sp>
            <p:nvSpPr>
              <p:cNvPr id="19" name="TextBox 18"/>
              <p:cNvSpPr txBox="1"/>
              <p:nvPr/>
            </p:nvSpPr>
            <p:spPr>
              <a:xfrm>
                <a:off x="7746980" y="3953689"/>
                <a:ext cx="582211" cy="230832"/>
              </a:xfrm>
              <a:prstGeom prst="rect">
                <a:avLst/>
              </a:prstGeom>
              <a:noFill/>
            </p:spPr>
            <p:txBody>
              <a:bodyPr wrap="none" rtlCol="0">
                <a:spAutoFit/>
              </a:bodyPr>
              <a:lstStyle/>
              <a:p>
                <a:r>
                  <a:rPr lang="en-US" sz="900" dirty="0" smtClean="0">
                    <a:solidFill>
                      <a:schemeClr val="bg1"/>
                    </a:solidFill>
                  </a:rPr>
                  <a:t>Caution</a:t>
                </a:r>
                <a:endParaRPr lang="en-US" sz="900" dirty="0">
                  <a:solidFill>
                    <a:schemeClr val="bg1"/>
                  </a:solidFill>
                </a:endParaRPr>
              </a:p>
            </p:txBody>
          </p:sp>
          <p:sp>
            <p:nvSpPr>
              <p:cNvPr id="20" name="TextBox 19"/>
              <p:cNvSpPr txBox="1"/>
              <p:nvPr/>
            </p:nvSpPr>
            <p:spPr>
              <a:xfrm>
                <a:off x="7745864" y="4108606"/>
                <a:ext cx="712335" cy="338554"/>
              </a:xfrm>
              <a:prstGeom prst="rect">
                <a:avLst/>
              </a:prstGeom>
              <a:noFill/>
            </p:spPr>
            <p:txBody>
              <a:bodyPr wrap="square" rtlCol="0">
                <a:spAutoFit/>
              </a:bodyPr>
              <a:lstStyle/>
              <a:p>
                <a:r>
                  <a:rPr lang="en-US" sz="800" dirty="0" smtClean="0">
                    <a:solidFill>
                      <a:schemeClr val="bg1"/>
                    </a:solidFill>
                  </a:rPr>
                  <a:t>Less Hazardous</a:t>
                </a:r>
                <a:endParaRPr lang="en-US" sz="800" dirty="0">
                  <a:solidFill>
                    <a:schemeClr val="bg1"/>
                  </a:solidFill>
                </a:endParaRPr>
              </a:p>
            </p:txBody>
          </p:sp>
        </p:grpSp>
      </p:grpSp>
      <p:sp>
        <p:nvSpPr>
          <p:cNvPr id="23" name="Rectangle 22"/>
          <p:cNvSpPr/>
          <p:nvPr/>
        </p:nvSpPr>
        <p:spPr>
          <a:xfrm>
            <a:off x="609600" y="1725643"/>
            <a:ext cx="4572000" cy="1338315"/>
          </a:xfrm>
          <a:prstGeom prst="rect">
            <a:avLst/>
          </a:prstGeom>
        </p:spPr>
        <p:txBody>
          <a:bodyPr>
            <a:spAutoFit/>
          </a:bodyPr>
          <a:lstStyle/>
          <a:p>
            <a:pPr marL="214313" lvl="0" indent="-214313" defTabSz="342900" fontAlgn="auto">
              <a:spcBef>
                <a:spcPct val="20000"/>
              </a:spcBef>
              <a:spcAft>
                <a:spcPts val="450"/>
              </a:spcAft>
              <a:buClr>
                <a:prstClr val="white"/>
              </a:buClr>
              <a:buSzPct val="100000"/>
              <a:buFont typeface="Arial"/>
              <a:buChar char="•"/>
            </a:pPr>
            <a:r>
              <a:rPr lang="en-US" altLang="en-US" sz="2400"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F0302020204030204"/>
              </a:rPr>
              <a:t>Heat index system</a:t>
            </a:r>
          </a:p>
          <a:p>
            <a:pPr marL="214313" lvl="0" indent="-214313" defTabSz="342900" fontAlgn="auto">
              <a:spcBef>
                <a:spcPct val="20000"/>
              </a:spcBef>
              <a:spcAft>
                <a:spcPts val="450"/>
              </a:spcAft>
              <a:buClr>
                <a:prstClr val="white"/>
              </a:buClr>
              <a:buSzPct val="100000"/>
              <a:buFont typeface="Arial"/>
              <a:buChar char="•"/>
            </a:pPr>
            <a:r>
              <a:rPr lang="en-US" altLang="en-US" sz="2400" cap="small" dirty="0">
                <a:gradFill flip="none" rotWithShape="1">
                  <a:gsLst>
                    <a:gs pos="0">
                      <a:prstClr val="white"/>
                    </a:gs>
                    <a:gs pos="100000">
                      <a:prstClr val="white">
                        <a:lumMod val="75000"/>
                      </a:prstClr>
                    </a:gs>
                  </a:gsLst>
                  <a:lin ang="5580000" scaled="0"/>
                  <a:tileRect/>
                </a:gradFill>
                <a:effectLst>
                  <a:glow rad="38100">
                    <a:prstClr val="black">
                      <a:lumMod val="50000"/>
                      <a:lumOff val="50000"/>
                      <a:alpha val="20000"/>
                    </a:prstClr>
                  </a:glow>
                  <a:outerShdw blurRad="44450" dist="12700" dir="13860000" algn="tl" rotWithShape="0">
                    <a:srgbClr val="000000">
                      <a:alpha val="20000"/>
                    </a:srgbClr>
                  </a:outerShdw>
                </a:effectLst>
                <a:latin typeface="Century Gothic" panose="020F0302020204030204"/>
              </a:rPr>
              <a:t>Health and safety agency testing</a:t>
            </a:r>
          </a:p>
        </p:txBody>
      </p:sp>
    </p:spTree>
    <p:extLst>
      <p:ext uri="{BB962C8B-B14F-4D97-AF65-F5344CB8AC3E}">
        <p14:creationId xmlns:p14="http://schemas.microsoft.com/office/powerpoint/2010/main" val="5655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Measuring/evaluating heat </a:t>
            </a:r>
            <a:r>
              <a:rPr lang="en-US" altLang="en-US" dirty="0" smtClean="0"/>
              <a:t>exposures </a:t>
            </a:r>
            <a:r>
              <a:rPr lang="en-US" altLang="en-US" sz="1400" b="0" dirty="0" smtClean="0"/>
              <a:t>(cont.)</a:t>
            </a:r>
            <a:endParaRPr lang="en-US" sz="1400" b="0" dirty="0"/>
          </a:p>
        </p:txBody>
      </p:sp>
      <p:sp>
        <p:nvSpPr>
          <p:cNvPr id="3" name="Content Placeholder 2"/>
          <p:cNvSpPr>
            <a:spLocks noGrp="1"/>
          </p:cNvSpPr>
          <p:nvPr>
            <p:ph sz="quarter" idx="12"/>
          </p:nvPr>
        </p:nvSpPr>
        <p:spPr>
          <a:xfrm>
            <a:off x="241697" y="1202531"/>
            <a:ext cx="4406503" cy="3234929"/>
          </a:xfrm>
        </p:spPr>
        <p:txBody>
          <a:bodyPr>
            <a:normAutofit/>
          </a:bodyPr>
          <a:lstStyle/>
          <a:p>
            <a:pPr marL="0" indent="0">
              <a:buNone/>
            </a:pPr>
            <a:r>
              <a:rPr lang="en-US" altLang="en-US" sz="2400" b="1" dirty="0"/>
              <a:t>Work classifications:</a:t>
            </a:r>
          </a:p>
          <a:p>
            <a:pPr lvl="1"/>
            <a:r>
              <a:rPr lang="en-US" altLang="en-US" sz="2000" dirty="0" smtClean="0"/>
              <a:t>Light </a:t>
            </a:r>
            <a:r>
              <a:rPr lang="en-US" altLang="en-US" sz="2000" dirty="0"/>
              <a:t>hand work</a:t>
            </a:r>
          </a:p>
          <a:p>
            <a:pPr lvl="1"/>
            <a:r>
              <a:rPr lang="en-US" altLang="en-US" sz="2000" dirty="0" smtClean="0"/>
              <a:t>Heavy </a:t>
            </a:r>
            <a:r>
              <a:rPr lang="en-US" altLang="en-US" sz="2000" dirty="0"/>
              <a:t>hand work</a:t>
            </a:r>
          </a:p>
          <a:p>
            <a:pPr lvl="1"/>
            <a:r>
              <a:rPr lang="en-US" altLang="en-US" sz="2000" dirty="0" smtClean="0"/>
              <a:t>Heavy </a:t>
            </a:r>
            <a:r>
              <a:rPr lang="en-US" altLang="en-US" sz="2000" dirty="0"/>
              <a:t>work with one arm</a:t>
            </a:r>
          </a:p>
          <a:p>
            <a:pPr lvl="1"/>
            <a:r>
              <a:rPr lang="en-US" altLang="en-US" sz="2000" dirty="0" smtClean="0"/>
              <a:t>Light </a:t>
            </a:r>
            <a:r>
              <a:rPr lang="en-US" altLang="en-US" sz="2000" dirty="0"/>
              <a:t>work with two arms</a:t>
            </a:r>
          </a:p>
          <a:p>
            <a:pPr lvl="1"/>
            <a:r>
              <a:rPr lang="en-US" altLang="en-US" sz="2000" dirty="0" smtClean="0"/>
              <a:t>Moderate </a:t>
            </a:r>
            <a:r>
              <a:rPr lang="en-US" altLang="en-US" sz="2000" dirty="0"/>
              <a:t>work with the body</a:t>
            </a:r>
          </a:p>
          <a:p>
            <a:pPr lvl="1"/>
            <a:r>
              <a:rPr lang="en-US" altLang="en-US" sz="2000" dirty="0" smtClean="0"/>
              <a:t>Heavy </a:t>
            </a:r>
            <a:r>
              <a:rPr lang="en-US" altLang="en-US" sz="2000" dirty="0"/>
              <a:t>work with the body</a:t>
            </a:r>
          </a:p>
          <a:p>
            <a:endParaRPr 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5600" y="1352550"/>
            <a:ext cx="1752289" cy="219075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00" y="1885950"/>
            <a:ext cx="1851025" cy="2468033"/>
          </a:xfrm>
          <a:prstGeom prst="rect">
            <a:avLst/>
          </a:prstGeom>
        </p:spPr>
      </p:pic>
    </p:spTree>
    <p:extLst>
      <p:ext uri="{BB962C8B-B14F-4D97-AF65-F5344CB8AC3E}">
        <p14:creationId xmlns:p14="http://schemas.microsoft.com/office/powerpoint/2010/main" val="510351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a:t>Controlling heat stress</a:t>
            </a:r>
            <a:endParaRPr lang="en-US" sz="3200"/>
          </a:p>
        </p:txBody>
      </p:sp>
      <p:sp>
        <p:nvSpPr>
          <p:cNvPr id="3" name="Content Placeholder 2"/>
          <p:cNvSpPr>
            <a:spLocks noGrp="1"/>
          </p:cNvSpPr>
          <p:nvPr>
            <p:ph sz="quarter" idx="12"/>
          </p:nvPr>
        </p:nvSpPr>
        <p:spPr>
          <a:xfrm>
            <a:off x="304800" y="1202531"/>
            <a:ext cx="4343400" cy="3234929"/>
          </a:xfrm>
        </p:spPr>
        <p:txBody>
          <a:bodyPr>
            <a:normAutofit lnSpcReduction="10000"/>
          </a:bodyPr>
          <a:lstStyle/>
          <a:p>
            <a:r>
              <a:rPr lang="en-US" altLang="en-US" sz="2400" dirty="0"/>
              <a:t>Engineering controls</a:t>
            </a:r>
          </a:p>
          <a:p>
            <a:r>
              <a:rPr lang="en-US" altLang="en-US" sz="2400" dirty="0"/>
              <a:t>Work practice controls</a:t>
            </a:r>
          </a:p>
          <a:p>
            <a:r>
              <a:rPr lang="en-US" altLang="en-US" sz="2400" dirty="0" smtClean="0"/>
              <a:t>PPE</a:t>
            </a:r>
          </a:p>
          <a:p>
            <a:r>
              <a:rPr lang="en-US" altLang="en-US" sz="2400" dirty="0"/>
              <a:t>Take intermittent rest periods with water breaks</a:t>
            </a:r>
          </a:p>
          <a:p>
            <a:r>
              <a:rPr lang="en-US" altLang="en-US" sz="2400" dirty="0"/>
              <a:t>Use relief workers</a:t>
            </a:r>
          </a:p>
          <a:p>
            <a:r>
              <a:rPr lang="en-US" altLang="en-US" sz="2400" dirty="0"/>
              <a:t>Pace the </a:t>
            </a:r>
            <a:r>
              <a:rPr lang="en-US" altLang="en-US" sz="2400" dirty="0" smtClean="0"/>
              <a:t>work</a:t>
            </a:r>
            <a:endParaRPr lang="en-US" altLang="en-US" sz="24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5400" y="1202531"/>
            <a:ext cx="2611582" cy="22098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5916" y="3181350"/>
            <a:ext cx="2156467" cy="1434942"/>
          </a:xfrm>
          <a:prstGeom prst="rect">
            <a:avLst/>
          </a:prstGeom>
        </p:spPr>
      </p:pic>
    </p:spTree>
    <p:extLst>
      <p:ext uri="{BB962C8B-B14F-4D97-AF65-F5344CB8AC3E}">
        <p14:creationId xmlns:p14="http://schemas.microsoft.com/office/powerpoint/2010/main" val="26749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2952750"/>
            <a:ext cx="2393157" cy="160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normAutofit/>
          </a:bodyPr>
          <a:lstStyle/>
          <a:p>
            <a:pPr algn="ctr"/>
            <a:r>
              <a:rPr lang="en-US" altLang="en-US" sz="3200" dirty="0"/>
              <a:t>Controlling heat </a:t>
            </a:r>
            <a:r>
              <a:rPr lang="en-US" altLang="en-US" sz="3200" dirty="0" smtClean="0"/>
              <a:t>stress </a:t>
            </a:r>
            <a:r>
              <a:rPr lang="en-US" altLang="en-US" sz="1400" b="0" dirty="0" smtClean="0"/>
              <a:t>(Cont.)</a:t>
            </a:r>
            <a:endParaRPr lang="en-US" sz="3200" b="0" dirty="0"/>
          </a:p>
        </p:txBody>
      </p:sp>
      <p:sp>
        <p:nvSpPr>
          <p:cNvPr id="3" name="Content Placeholder 2"/>
          <p:cNvSpPr>
            <a:spLocks noGrp="1"/>
          </p:cNvSpPr>
          <p:nvPr>
            <p:ph sz="quarter" idx="12"/>
          </p:nvPr>
        </p:nvSpPr>
        <p:spPr>
          <a:xfrm>
            <a:off x="241697" y="1202531"/>
            <a:ext cx="4406503" cy="3234929"/>
          </a:xfrm>
        </p:spPr>
        <p:txBody>
          <a:bodyPr>
            <a:normAutofit/>
          </a:bodyPr>
          <a:lstStyle/>
          <a:p>
            <a:r>
              <a:rPr lang="en-US" altLang="en-US" sz="2400" dirty="0"/>
              <a:t>Reduce physical </a:t>
            </a:r>
            <a:r>
              <a:rPr lang="en-US" altLang="en-US" sz="2400" dirty="0" smtClean="0"/>
              <a:t>demands</a:t>
            </a:r>
            <a:endParaRPr lang="en-US" altLang="en-US" sz="2400" dirty="0"/>
          </a:p>
          <a:p>
            <a:r>
              <a:rPr lang="en-US" altLang="en-US" sz="2400" dirty="0"/>
              <a:t>Use cool recovery or rest </a:t>
            </a:r>
            <a:r>
              <a:rPr lang="en-US" altLang="en-US" sz="2400" dirty="0" smtClean="0"/>
              <a:t>areas</a:t>
            </a:r>
            <a:endParaRPr lang="en-US" altLang="en-US" sz="3600" dirty="0"/>
          </a:p>
          <a:p>
            <a:r>
              <a:rPr lang="en-US" altLang="en-US" sz="2400" dirty="0"/>
              <a:t>Schedule </a:t>
            </a:r>
            <a:r>
              <a:rPr lang="en-US" altLang="en-US" sz="2400" dirty="0" smtClean="0"/>
              <a:t>work </a:t>
            </a:r>
            <a:r>
              <a:rPr lang="en-US" altLang="en-US" sz="2400" dirty="0"/>
              <a:t>for </a:t>
            </a:r>
            <a:r>
              <a:rPr lang="en-US" altLang="en-US" sz="2400" dirty="0" smtClean="0"/>
              <a:t>cooler times </a:t>
            </a:r>
            <a:r>
              <a:rPr lang="en-US" altLang="en-US" sz="2400" dirty="0"/>
              <a:t>of </a:t>
            </a:r>
            <a:r>
              <a:rPr lang="en-US" altLang="en-US" sz="2400" dirty="0" smtClean="0"/>
              <a:t>day</a:t>
            </a:r>
            <a:endParaRPr lang="en-US" altLang="en-US" sz="24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5791200" y="1188797"/>
            <a:ext cx="2895600" cy="1981200"/>
          </a:xfrm>
          <a:prstGeom prst="rect">
            <a:avLst/>
          </a:prstGeom>
        </p:spPr>
      </p:pic>
    </p:spTree>
    <p:extLst>
      <p:ext uri="{BB962C8B-B14F-4D97-AF65-F5344CB8AC3E}">
        <p14:creationId xmlns:p14="http://schemas.microsoft.com/office/powerpoint/2010/main" val="376253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Any Questions?</a:t>
            </a:r>
            <a:endParaRPr lang="en-US" sz="3200" dirty="0"/>
          </a:p>
        </p:txBody>
      </p:sp>
      <p:sp>
        <p:nvSpPr>
          <p:cNvPr id="3" name="Content Placeholder 2"/>
          <p:cNvSpPr>
            <a:spLocks noGrp="1"/>
          </p:cNvSpPr>
          <p:nvPr>
            <p:ph sz="quarter" idx="12"/>
          </p:nvPr>
        </p:nvSpPr>
        <p:spPr>
          <a:xfrm>
            <a:off x="242047" y="1247574"/>
            <a:ext cx="5473302" cy="3234929"/>
          </a:xfrm>
        </p:spPr>
        <p:txBody>
          <a:bodyPr>
            <a:normAutofit/>
          </a:bodyPr>
          <a:lstStyle/>
          <a:p>
            <a:pPr marL="0" indent="0">
              <a:buNone/>
            </a:pPr>
            <a:r>
              <a:rPr lang="en-US" sz="2400" b="1" dirty="0" smtClean="0"/>
              <a:t>Any Questions about:</a:t>
            </a:r>
          </a:p>
          <a:p>
            <a:r>
              <a:rPr lang="en-US" sz="2400" dirty="0" smtClean="0"/>
              <a:t>Heat Stress risk factors</a:t>
            </a:r>
          </a:p>
          <a:p>
            <a:r>
              <a:rPr lang="en-US" sz="2400" dirty="0" smtClean="0"/>
              <a:t>Heat related injuries</a:t>
            </a:r>
          </a:p>
          <a:p>
            <a:r>
              <a:rPr lang="en-US" sz="2400" dirty="0" smtClean="0"/>
              <a:t>Measuring / evaluating heat exposures</a:t>
            </a:r>
          </a:p>
          <a:p>
            <a:r>
              <a:rPr lang="en-US" sz="2400" dirty="0" smtClean="0"/>
              <a:t>Controlling heat stress</a:t>
            </a:r>
            <a:endParaRPr lang="en-US" sz="24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4400" y="1129554"/>
            <a:ext cx="4086229" cy="3482178"/>
          </a:xfrm>
          <a:prstGeom prst="rect">
            <a:avLst/>
          </a:prstGeom>
          <a:effectLst>
            <a:glow rad="101600">
              <a:schemeClr val="tx1">
                <a:alpha val="40000"/>
              </a:schemeClr>
            </a:glow>
          </a:effectLst>
        </p:spPr>
      </p:pic>
    </p:spTree>
    <p:extLst>
      <p:ext uri="{BB962C8B-B14F-4D97-AF65-F5344CB8AC3E}">
        <p14:creationId xmlns:p14="http://schemas.microsoft.com/office/powerpoint/2010/main" val="9958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43000" y="228600"/>
            <a:ext cx="6858000" cy="628650"/>
          </a:xfrm>
          <a:noFill/>
          <a:ln/>
        </p:spPr>
        <p:txBody>
          <a:bodyPr vert="horz" lIns="69056" tIns="34529" rIns="69056" bIns="34529" rtlCol="0" anchor="b">
            <a:normAutofit/>
          </a:bodyPr>
          <a:lstStyle/>
          <a:p>
            <a:r>
              <a:rPr lang="en-US" altLang="en-US" sz="3000" b="1" dirty="0"/>
              <a:t>Heat Stress</a:t>
            </a:r>
          </a:p>
        </p:txBody>
      </p:sp>
      <p:pic>
        <p:nvPicPr>
          <p:cNvPr id="4104"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1809750"/>
            <a:ext cx="2945181" cy="197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3"/>
          <p:cNvSpPr/>
          <p:nvPr/>
        </p:nvSpPr>
        <p:spPr>
          <a:xfrm>
            <a:off x="381000" y="1733550"/>
            <a:ext cx="5181600" cy="2308324"/>
          </a:xfrm>
          <a:prstGeom prst="rect">
            <a:avLst/>
          </a:prstGeom>
        </p:spPr>
        <p:txBody>
          <a:bodyPr wrap="square">
            <a:spAutoFit/>
          </a:bodyPr>
          <a:lstStyle/>
          <a:p>
            <a:r>
              <a:rPr lang="en-US" sz="24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n-lt"/>
              </a:rPr>
              <a:t>Several heat-induced illnesses can occur. </a:t>
            </a:r>
          </a:p>
          <a:p>
            <a:pPr marL="257175" indent="-257175">
              <a:buFont typeface="Arial" charset="0"/>
              <a:buChar char="•"/>
            </a:pPr>
            <a:r>
              <a:rPr lang="en-US" sz="24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n-lt"/>
              </a:rPr>
              <a:t>Heat rash</a:t>
            </a:r>
          </a:p>
          <a:p>
            <a:pPr marL="257175" indent="-257175">
              <a:buFont typeface="Arial" charset="0"/>
              <a:buChar char="•"/>
            </a:pPr>
            <a:r>
              <a:rPr lang="en-US" sz="24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n-lt"/>
              </a:rPr>
              <a:t>Heat cramps</a:t>
            </a:r>
          </a:p>
          <a:p>
            <a:pPr marL="257175" indent="-257175">
              <a:buFont typeface="Arial" charset="0"/>
              <a:buChar char="•"/>
            </a:pPr>
            <a:r>
              <a:rPr lang="en-US" sz="24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n-lt"/>
              </a:rPr>
              <a:t>Heat exhaustion </a:t>
            </a:r>
          </a:p>
          <a:p>
            <a:pPr marL="257175" indent="-257175">
              <a:buFont typeface="Arial" charset="0"/>
              <a:buChar char="•"/>
            </a:pPr>
            <a:r>
              <a:rPr lang="en-US" sz="24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n-lt"/>
              </a:rPr>
              <a:t>Heat stroke (most severe)</a:t>
            </a:r>
          </a:p>
        </p:txBody>
      </p:sp>
      <p:sp>
        <p:nvSpPr>
          <p:cNvPr id="5" name="Rectangle 4"/>
          <p:cNvSpPr/>
          <p:nvPr/>
        </p:nvSpPr>
        <p:spPr>
          <a:xfrm>
            <a:off x="228600" y="994201"/>
            <a:ext cx="8686800" cy="461665"/>
          </a:xfrm>
          <a:prstGeom prst="rect">
            <a:avLst/>
          </a:prstGeom>
        </p:spPr>
        <p:txBody>
          <a:bodyPr wrap="square">
            <a:spAutoFit/>
          </a:bodyPr>
          <a:lstStyle/>
          <a:p>
            <a:pPr lvl="0" algn="ctr"/>
            <a:r>
              <a:rPr lang="en-US" sz="2400" b="1">
                <a:gradFill>
                  <a:gsLst>
                    <a:gs pos="0">
                      <a:srgbClr val="6F6F6F">
                        <a:lumMod val="5000"/>
                        <a:lumOff val="95000"/>
                      </a:srgbClr>
                    </a:gs>
                    <a:gs pos="74000">
                      <a:srgbClr val="6F6F6F">
                        <a:lumMod val="45000"/>
                        <a:lumOff val="55000"/>
                      </a:srgbClr>
                    </a:gs>
                    <a:gs pos="83000">
                      <a:srgbClr val="6F6F6F">
                        <a:lumMod val="45000"/>
                        <a:lumOff val="55000"/>
                      </a:srgbClr>
                    </a:gs>
                    <a:gs pos="100000">
                      <a:srgbClr val="6F6F6F">
                        <a:lumMod val="30000"/>
                        <a:lumOff val="70000"/>
                      </a:srgbClr>
                    </a:gs>
                  </a:gsLst>
                  <a:lin ang="5400000" scaled="1"/>
                </a:gradFill>
                <a:latin typeface="Century Gothic" panose="020B0502020202020204"/>
              </a:rPr>
              <a:t>When the body is unable to cool itself by sweating.</a:t>
            </a:r>
            <a:endParaRPr lang="en-US" sz="2400" b="1" dirty="0">
              <a:gradFill>
                <a:gsLst>
                  <a:gs pos="0">
                    <a:srgbClr val="6F6F6F">
                      <a:lumMod val="5000"/>
                      <a:lumOff val="95000"/>
                    </a:srgbClr>
                  </a:gs>
                  <a:gs pos="74000">
                    <a:srgbClr val="6F6F6F">
                      <a:lumMod val="45000"/>
                      <a:lumOff val="55000"/>
                    </a:srgbClr>
                  </a:gs>
                  <a:gs pos="83000">
                    <a:srgbClr val="6F6F6F">
                      <a:lumMod val="45000"/>
                      <a:lumOff val="55000"/>
                    </a:srgbClr>
                  </a:gs>
                  <a:gs pos="100000">
                    <a:srgbClr val="6F6F6F">
                      <a:lumMod val="30000"/>
                      <a:lumOff val="70000"/>
                    </a:srgbClr>
                  </a:gs>
                </a:gsLst>
                <a:lin ang="5400000" scaled="1"/>
              </a:gradFill>
              <a:latin typeface="Century Gothic" panose="020B0502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a:t>Hot work environments</a:t>
            </a:r>
            <a:endParaRPr lang="en-US" sz="3200"/>
          </a:p>
        </p:txBody>
      </p:sp>
      <p:sp>
        <p:nvSpPr>
          <p:cNvPr id="3" name="Content Placeholder 2"/>
          <p:cNvSpPr>
            <a:spLocks noGrp="1"/>
          </p:cNvSpPr>
          <p:nvPr>
            <p:ph sz="quarter" idx="12"/>
          </p:nvPr>
        </p:nvSpPr>
        <p:spPr/>
        <p:txBody>
          <a:bodyPr/>
          <a:lstStyle/>
          <a:p>
            <a:r>
              <a:rPr lang="en-US" altLang="en-US" dirty="0" smtClean="0"/>
              <a:t>Routine work by powerline crews in the summer months</a:t>
            </a:r>
            <a:endParaRPr lang="en-US" altLang="en-US" sz="1400" dirty="0"/>
          </a:p>
          <a:p>
            <a:r>
              <a:rPr lang="en-US" altLang="en-US" dirty="0" smtClean="0"/>
              <a:t>Emergency restoration work most times of the year</a:t>
            </a:r>
            <a:endParaRPr lang="en-US" altLang="en-US" sz="1400" dirty="0"/>
          </a:p>
          <a:p>
            <a:r>
              <a:rPr lang="en-US" altLang="en-US" dirty="0" smtClean="0"/>
              <a:t>Strenuous work anytime</a:t>
            </a:r>
            <a:endParaRPr lang="en-US" altLang="en-US" sz="1400" dirty="0"/>
          </a:p>
          <a:p>
            <a:r>
              <a:rPr lang="en-US" altLang="en-US" dirty="0" smtClean="0"/>
              <a:t>Direct exposure to the summer sun</a:t>
            </a:r>
          </a:p>
          <a:p>
            <a:pPr marL="0" indent="0">
              <a:buNone/>
            </a:pPr>
            <a:r>
              <a:rPr lang="en-US" altLang="en-US" dirty="0"/>
              <a:t> </a:t>
            </a:r>
            <a:r>
              <a:rPr lang="en-US" altLang="en-US" dirty="0" smtClean="0"/>
              <a:t>     for long periods</a:t>
            </a:r>
          </a:p>
          <a:p>
            <a:r>
              <a:rPr lang="en-US" altLang="en-US" dirty="0" smtClean="0"/>
              <a:t>Working in confined spaces</a:t>
            </a:r>
          </a:p>
          <a:p>
            <a:r>
              <a:rPr lang="en-US" altLang="en-US" dirty="0" smtClean="0"/>
              <a:t>Over-exertions</a:t>
            </a:r>
          </a:p>
          <a:p>
            <a:r>
              <a:rPr lang="en-US" altLang="en-US" dirty="0" smtClean="0"/>
              <a:t>Proximity to heated equipment</a:t>
            </a:r>
            <a:endParaRPr lang="en-US" altLang="en-US" dirty="0"/>
          </a:p>
          <a:p>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1885950"/>
            <a:ext cx="3278981" cy="216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47984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45024" y="228601"/>
            <a:ext cx="8651569" cy="742949"/>
          </a:xfrm>
        </p:spPr>
        <p:txBody>
          <a:bodyPr>
            <a:normAutofit/>
          </a:bodyPr>
          <a:lstStyle/>
          <a:p>
            <a:pPr algn="ctr"/>
            <a:r>
              <a:rPr lang="en-US" altLang="en-US" sz="3200" b="1" dirty="0"/>
              <a:t>Risk factors</a:t>
            </a:r>
          </a:p>
        </p:txBody>
      </p:sp>
      <p:sp>
        <p:nvSpPr>
          <p:cNvPr id="79875" name="Rectangle 3"/>
          <p:cNvSpPr>
            <a:spLocks noGrp="1" noChangeArrowheads="1"/>
          </p:cNvSpPr>
          <p:nvPr>
            <p:ph idx="1"/>
          </p:nvPr>
        </p:nvSpPr>
        <p:spPr>
          <a:xfrm>
            <a:off x="261875" y="895350"/>
            <a:ext cx="5477430" cy="3886200"/>
          </a:xfrm>
        </p:spPr>
        <p:txBody>
          <a:bodyPr>
            <a:noAutofit/>
          </a:bodyPr>
          <a:lstStyle/>
          <a:p>
            <a:r>
              <a:rPr lang="en-US" altLang="en-US" sz="1800" cap="none" dirty="0"/>
              <a:t>Not everyone is affected equally</a:t>
            </a:r>
          </a:p>
          <a:p>
            <a:pPr lvl="1"/>
            <a:r>
              <a:rPr lang="en-US" altLang="en-US" sz="1600" cap="none" dirty="0"/>
              <a:t>age, weight, physical </a:t>
            </a:r>
            <a:br>
              <a:rPr lang="en-US" altLang="en-US" sz="1600" cap="none" dirty="0"/>
            </a:br>
            <a:r>
              <a:rPr lang="en-US" altLang="en-US" sz="1600" cap="none" dirty="0"/>
              <a:t>fitness</a:t>
            </a:r>
          </a:p>
          <a:p>
            <a:pPr lvl="1"/>
            <a:r>
              <a:rPr lang="en-US" altLang="en-US" sz="1600" cap="none" dirty="0"/>
              <a:t>metabolism, medications, </a:t>
            </a:r>
            <a:br>
              <a:rPr lang="en-US" altLang="en-US" sz="1600" cap="none" dirty="0"/>
            </a:br>
            <a:r>
              <a:rPr lang="en-US" altLang="en-US" sz="1600" cap="none" dirty="0"/>
              <a:t>use of alcohol/drugs</a:t>
            </a:r>
          </a:p>
          <a:p>
            <a:r>
              <a:rPr lang="en-US" altLang="en-US" sz="1800" cap="none" dirty="0" smtClean="0"/>
              <a:t>Air temperature</a:t>
            </a:r>
          </a:p>
          <a:p>
            <a:r>
              <a:rPr lang="en-US" altLang="en-US" sz="1800" cap="none" dirty="0"/>
              <a:t>Humidity</a:t>
            </a:r>
          </a:p>
          <a:p>
            <a:r>
              <a:rPr lang="en-US" altLang="en-US" sz="1800" cap="none" dirty="0" smtClean="0"/>
              <a:t>Elevation</a:t>
            </a:r>
            <a:endParaRPr lang="en-US" altLang="en-US" sz="1800" cap="none" dirty="0"/>
          </a:p>
          <a:p>
            <a:r>
              <a:rPr lang="en-US" altLang="en-US" sz="1800" cap="none" dirty="0" smtClean="0"/>
              <a:t>Rubber insulating PPE</a:t>
            </a:r>
            <a:endParaRPr lang="en-US" altLang="en-US" sz="1800" cap="none" dirty="0"/>
          </a:p>
          <a:p>
            <a:r>
              <a:rPr lang="en-US" altLang="en-US" sz="1800" cap="none" dirty="0" smtClean="0"/>
              <a:t>FR, Other protective clothing</a:t>
            </a:r>
            <a:endParaRPr lang="en-US" altLang="en-US" sz="1800" cap="none" dirty="0"/>
          </a:p>
          <a:p>
            <a:endParaRPr lang="en-US" altLang="en-US" sz="1800" cap="none" dirty="0"/>
          </a:p>
        </p:txBody>
      </p:sp>
      <p:pic>
        <p:nvPicPr>
          <p:cNvPr id="798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8099" y="1200150"/>
            <a:ext cx="2087165" cy="316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ppt_x</p:attrName>
                                        </p:attrNameLst>
                                      </p:cBhvr>
                                      <p:tavLst>
                                        <p:tav tm="0">
                                          <p:val>
                                            <p:strVal val="#ppt_x-.2"/>
                                          </p:val>
                                        </p:tav>
                                        <p:tav tm="100000">
                                          <p:val>
                                            <p:strVal val="#ppt_x"/>
                                          </p:val>
                                        </p:tav>
                                      </p:tavLst>
                                    </p:anim>
                                    <p:anim calcmode="lin" valueType="num">
                                      <p:cBhvr>
                                        <p:cTn id="8" dur="1000" fill="hold"/>
                                        <p:tgtEl>
                                          <p:spTgt spid="798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98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9875">
                                            <p:txEl>
                                              <p:pRg st="0" end="0"/>
                                            </p:txEl>
                                          </p:spTgt>
                                        </p:tgtEl>
                                        <p:attrNameLst>
                                          <p:attrName>style.visibility</p:attrName>
                                        </p:attrNameLst>
                                      </p:cBhvr>
                                      <p:to>
                                        <p:strVal val="visible"/>
                                      </p:to>
                                    </p:set>
                                    <p:animEffect transition="in" filter="fade">
                                      <p:cBhvr>
                                        <p:cTn id="14" dur="500"/>
                                        <p:tgtEl>
                                          <p:spTgt spid="79875">
                                            <p:txEl>
                                              <p:pRg st="0" end="0"/>
                                            </p:txEl>
                                          </p:spTgt>
                                        </p:tgtEl>
                                      </p:cBhvr>
                                    </p:animEffect>
                                    <p:anim calcmode="lin" valueType="num">
                                      <p:cBhvr>
                                        <p:cTn id="15"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87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79875">
                                            <p:txEl>
                                              <p:pRg st="1" end="1"/>
                                            </p:txEl>
                                          </p:spTgt>
                                        </p:tgtEl>
                                        <p:attrNameLst>
                                          <p:attrName>style.visibility</p:attrName>
                                        </p:attrNameLst>
                                      </p:cBhvr>
                                      <p:to>
                                        <p:strVal val="visible"/>
                                      </p:to>
                                    </p:set>
                                    <p:animEffect transition="in" filter="fade">
                                      <p:cBhvr>
                                        <p:cTn id="19" dur="500"/>
                                        <p:tgtEl>
                                          <p:spTgt spid="79875">
                                            <p:txEl>
                                              <p:pRg st="1" end="1"/>
                                            </p:txEl>
                                          </p:spTgt>
                                        </p:tgtEl>
                                      </p:cBhvr>
                                    </p:animEffect>
                                    <p:anim calcmode="lin" valueType="num">
                                      <p:cBhvr>
                                        <p:cTn id="20"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79875">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79875">
                                            <p:txEl>
                                              <p:pRg st="2" end="2"/>
                                            </p:txEl>
                                          </p:spTgt>
                                        </p:tgtEl>
                                        <p:attrNameLst>
                                          <p:attrName>style.visibility</p:attrName>
                                        </p:attrNameLst>
                                      </p:cBhvr>
                                      <p:to>
                                        <p:strVal val="visible"/>
                                      </p:to>
                                    </p:set>
                                    <p:animEffect transition="in" filter="fade">
                                      <p:cBhvr>
                                        <p:cTn id="24" dur="500"/>
                                        <p:tgtEl>
                                          <p:spTgt spid="79875">
                                            <p:txEl>
                                              <p:pRg st="2" end="2"/>
                                            </p:txEl>
                                          </p:spTgt>
                                        </p:tgtEl>
                                      </p:cBhvr>
                                    </p:animEffect>
                                    <p:anim calcmode="lin" valueType="num">
                                      <p:cBhvr>
                                        <p:cTn id="25"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798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4" presetClass="entr" presetSubtype="0" fill="hold" grpId="0" nodeType="clickEffect">
                                  <p:stCondLst>
                                    <p:cond delay="0"/>
                                  </p:stCondLst>
                                  <p:childTnLst>
                                    <p:set>
                                      <p:cBhvr>
                                        <p:cTn id="30" dur="1" fill="hold">
                                          <p:stCondLst>
                                            <p:cond delay="0"/>
                                          </p:stCondLst>
                                        </p:cTn>
                                        <p:tgtEl>
                                          <p:spTgt spid="79875">
                                            <p:txEl>
                                              <p:pRg st="3" end="3"/>
                                            </p:txEl>
                                          </p:spTgt>
                                        </p:tgtEl>
                                        <p:attrNameLst>
                                          <p:attrName>style.visibility</p:attrName>
                                        </p:attrNameLst>
                                      </p:cBhvr>
                                      <p:to>
                                        <p:strVal val="visible"/>
                                      </p:to>
                                    </p:set>
                                    <p:animEffect transition="in" filter="fade">
                                      <p:cBhvr>
                                        <p:cTn id="31" dur="500"/>
                                        <p:tgtEl>
                                          <p:spTgt spid="79875">
                                            <p:txEl>
                                              <p:pRg st="3" end="3"/>
                                            </p:txEl>
                                          </p:spTgt>
                                        </p:tgtEl>
                                      </p:cBhvr>
                                    </p:animEffect>
                                    <p:anim calcmode="lin" valueType="num">
                                      <p:cBhvr>
                                        <p:cTn id="32" dur="5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7987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4" presetClass="entr" presetSubtype="0" fill="hold" grpId="0" nodeType="clickEffect">
                                  <p:stCondLst>
                                    <p:cond delay="0"/>
                                  </p:stCondLst>
                                  <p:childTnLst>
                                    <p:set>
                                      <p:cBhvr>
                                        <p:cTn id="37" dur="1" fill="hold">
                                          <p:stCondLst>
                                            <p:cond delay="0"/>
                                          </p:stCondLst>
                                        </p:cTn>
                                        <p:tgtEl>
                                          <p:spTgt spid="79875">
                                            <p:txEl>
                                              <p:pRg st="4" end="4"/>
                                            </p:txEl>
                                          </p:spTgt>
                                        </p:tgtEl>
                                        <p:attrNameLst>
                                          <p:attrName>style.visibility</p:attrName>
                                        </p:attrNameLst>
                                      </p:cBhvr>
                                      <p:to>
                                        <p:strVal val="visible"/>
                                      </p:to>
                                    </p:set>
                                    <p:animEffect transition="in" filter="fade">
                                      <p:cBhvr>
                                        <p:cTn id="38" dur="500"/>
                                        <p:tgtEl>
                                          <p:spTgt spid="79875">
                                            <p:txEl>
                                              <p:pRg st="4" end="4"/>
                                            </p:txEl>
                                          </p:spTgt>
                                        </p:tgtEl>
                                      </p:cBhvr>
                                    </p:animEffect>
                                    <p:anim calcmode="lin" valueType="num">
                                      <p:cBhvr>
                                        <p:cTn id="39" dur="5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7987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4" presetClass="entr" presetSubtype="0" fill="hold" grpId="0" nodeType="clickEffect">
                                  <p:stCondLst>
                                    <p:cond delay="0"/>
                                  </p:stCondLst>
                                  <p:childTnLst>
                                    <p:set>
                                      <p:cBhvr>
                                        <p:cTn id="44" dur="1" fill="hold">
                                          <p:stCondLst>
                                            <p:cond delay="0"/>
                                          </p:stCondLst>
                                        </p:cTn>
                                        <p:tgtEl>
                                          <p:spTgt spid="79875">
                                            <p:txEl>
                                              <p:pRg st="5" end="5"/>
                                            </p:txEl>
                                          </p:spTgt>
                                        </p:tgtEl>
                                        <p:attrNameLst>
                                          <p:attrName>style.visibility</p:attrName>
                                        </p:attrNameLst>
                                      </p:cBhvr>
                                      <p:to>
                                        <p:strVal val="visible"/>
                                      </p:to>
                                    </p:set>
                                    <p:animEffect transition="in" filter="fade">
                                      <p:cBhvr>
                                        <p:cTn id="45" dur="500"/>
                                        <p:tgtEl>
                                          <p:spTgt spid="79875">
                                            <p:txEl>
                                              <p:pRg st="5" end="5"/>
                                            </p:txEl>
                                          </p:spTgt>
                                        </p:tgtEl>
                                      </p:cBhvr>
                                    </p:animEffect>
                                    <p:anim calcmode="lin" valueType="num">
                                      <p:cBhvr>
                                        <p:cTn id="46" dur="5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p:cTn id="47" dur="500" fill="hold"/>
                                        <p:tgtEl>
                                          <p:spTgt spid="7987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4" presetClass="entr" presetSubtype="0" fill="hold" grpId="0" nodeType="clickEffect">
                                  <p:stCondLst>
                                    <p:cond delay="0"/>
                                  </p:stCondLst>
                                  <p:childTnLst>
                                    <p:set>
                                      <p:cBhvr>
                                        <p:cTn id="51" dur="1" fill="hold">
                                          <p:stCondLst>
                                            <p:cond delay="0"/>
                                          </p:stCondLst>
                                        </p:cTn>
                                        <p:tgtEl>
                                          <p:spTgt spid="79875">
                                            <p:txEl>
                                              <p:pRg st="6" end="6"/>
                                            </p:txEl>
                                          </p:spTgt>
                                        </p:tgtEl>
                                        <p:attrNameLst>
                                          <p:attrName>style.visibility</p:attrName>
                                        </p:attrNameLst>
                                      </p:cBhvr>
                                      <p:to>
                                        <p:strVal val="visible"/>
                                      </p:to>
                                    </p:set>
                                    <p:animEffect transition="in" filter="fade">
                                      <p:cBhvr>
                                        <p:cTn id="52" dur="500"/>
                                        <p:tgtEl>
                                          <p:spTgt spid="79875">
                                            <p:txEl>
                                              <p:pRg st="6" end="6"/>
                                            </p:txEl>
                                          </p:spTgt>
                                        </p:tgtEl>
                                      </p:cBhvr>
                                    </p:animEffect>
                                    <p:anim calcmode="lin" valueType="num">
                                      <p:cBhvr>
                                        <p:cTn id="53" dur="5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p:cTn id="54" dur="500" fill="hold"/>
                                        <p:tgtEl>
                                          <p:spTgt spid="7987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4" presetClass="entr" presetSubtype="0" fill="hold" grpId="0" nodeType="clickEffect">
                                  <p:stCondLst>
                                    <p:cond delay="0"/>
                                  </p:stCondLst>
                                  <p:childTnLst>
                                    <p:set>
                                      <p:cBhvr>
                                        <p:cTn id="58" dur="1" fill="hold">
                                          <p:stCondLst>
                                            <p:cond delay="0"/>
                                          </p:stCondLst>
                                        </p:cTn>
                                        <p:tgtEl>
                                          <p:spTgt spid="79875">
                                            <p:txEl>
                                              <p:pRg st="7" end="7"/>
                                            </p:txEl>
                                          </p:spTgt>
                                        </p:tgtEl>
                                        <p:attrNameLst>
                                          <p:attrName>style.visibility</p:attrName>
                                        </p:attrNameLst>
                                      </p:cBhvr>
                                      <p:to>
                                        <p:strVal val="visible"/>
                                      </p:to>
                                    </p:set>
                                    <p:animEffect transition="in" filter="fade">
                                      <p:cBhvr>
                                        <p:cTn id="59" dur="500"/>
                                        <p:tgtEl>
                                          <p:spTgt spid="79875">
                                            <p:txEl>
                                              <p:pRg st="7" end="7"/>
                                            </p:txEl>
                                          </p:spTgt>
                                        </p:tgtEl>
                                      </p:cBhvr>
                                    </p:animEffect>
                                    <p:anim calcmode="lin" valueType="num">
                                      <p:cBhvr>
                                        <p:cTn id="60" dur="5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79875">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dirty="0"/>
              <a:t>How heat causes fatigue</a:t>
            </a:r>
            <a:endParaRPr lang="en-US" sz="3200" dirty="0"/>
          </a:p>
        </p:txBody>
      </p:sp>
      <p:sp>
        <p:nvSpPr>
          <p:cNvPr id="3" name="Content Placeholder 2"/>
          <p:cNvSpPr>
            <a:spLocks noGrp="1"/>
          </p:cNvSpPr>
          <p:nvPr>
            <p:ph sz="quarter" idx="12"/>
          </p:nvPr>
        </p:nvSpPr>
        <p:spPr>
          <a:xfrm>
            <a:off x="241697" y="1202531"/>
            <a:ext cx="5035153" cy="3502819"/>
          </a:xfrm>
        </p:spPr>
        <p:txBody>
          <a:bodyPr/>
          <a:lstStyle/>
          <a:p>
            <a:r>
              <a:rPr lang="en-US" altLang="en-US" dirty="0"/>
              <a:t>Blood circulates to upper layers of skin</a:t>
            </a:r>
          </a:p>
          <a:p>
            <a:r>
              <a:rPr lang="en-US" altLang="en-US" dirty="0"/>
              <a:t>Less blood is available to provide energy to active muscles, brain, internal </a:t>
            </a:r>
            <a:r>
              <a:rPr lang="en-US" altLang="en-US" dirty="0" smtClean="0"/>
              <a:t>organs</a:t>
            </a:r>
          </a:p>
          <a:p>
            <a:r>
              <a:rPr lang="en-US" altLang="en-US" dirty="0"/>
              <a:t>Performance, coordination, alertness all decline</a:t>
            </a:r>
          </a:p>
          <a:p>
            <a:r>
              <a:rPr lang="en-US" altLang="en-US" dirty="0" smtClean="0"/>
              <a:t>Often, symptoms come upon us</a:t>
            </a:r>
          </a:p>
          <a:p>
            <a:pPr marL="0" indent="0">
              <a:buNone/>
            </a:pPr>
            <a:r>
              <a:rPr lang="en-US" altLang="en-US" dirty="0"/>
              <a:t> </a:t>
            </a:r>
            <a:r>
              <a:rPr lang="en-US" altLang="en-US" dirty="0" smtClean="0"/>
              <a:t>    gradually</a:t>
            </a:r>
            <a:endParaRPr lang="en-US" altLang="en-US" dirty="0"/>
          </a:p>
          <a:p>
            <a:endParaRPr lang="en-US" altLang="en-US" dirty="0"/>
          </a:p>
          <a:p>
            <a:endParaRPr lang="en-US" dirty="0"/>
          </a:p>
        </p:txBody>
      </p:sp>
      <p:pic>
        <p:nvPicPr>
          <p:cNvPr id="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1800" y="1047750"/>
            <a:ext cx="1874044" cy="279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0600" y="3093266"/>
            <a:ext cx="2256720" cy="1504950"/>
          </a:xfrm>
          <a:prstGeom prst="rect">
            <a:avLst/>
          </a:prstGeom>
        </p:spPr>
      </p:pic>
    </p:spTree>
    <p:extLst>
      <p:ext uri="{BB962C8B-B14F-4D97-AF65-F5344CB8AC3E}">
        <p14:creationId xmlns:p14="http://schemas.microsoft.com/office/powerpoint/2010/main" val="2098195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dirty="0"/>
              <a:t>Heat rash</a:t>
            </a:r>
            <a:endParaRPr lang="en-US" sz="3200" dirty="0"/>
          </a:p>
        </p:txBody>
      </p:sp>
      <p:sp>
        <p:nvSpPr>
          <p:cNvPr id="3" name="Content Placeholder 2"/>
          <p:cNvSpPr>
            <a:spLocks noGrp="1"/>
          </p:cNvSpPr>
          <p:nvPr>
            <p:ph sz="quarter" idx="12"/>
          </p:nvPr>
        </p:nvSpPr>
        <p:spPr>
          <a:xfrm>
            <a:off x="242047" y="1061406"/>
            <a:ext cx="5015753" cy="3502819"/>
          </a:xfrm>
        </p:spPr>
        <p:txBody>
          <a:bodyPr/>
          <a:lstStyle/>
          <a:p>
            <a:r>
              <a:rPr lang="en-US" altLang="en-US" dirty="0"/>
              <a:t>Results from body’s natural cooling mechanisms</a:t>
            </a:r>
          </a:p>
          <a:p>
            <a:r>
              <a:rPr lang="en-US" altLang="en-US" dirty="0"/>
              <a:t>Body heat is released through sweating</a:t>
            </a:r>
          </a:p>
          <a:p>
            <a:r>
              <a:rPr lang="en-US" altLang="en-US" dirty="0"/>
              <a:t>If sweat ducts become </a:t>
            </a:r>
            <a:r>
              <a:rPr lang="en-US" altLang="en-US" dirty="0" smtClean="0"/>
              <a:t>obstructed, </a:t>
            </a:r>
            <a:r>
              <a:rPr lang="en-US" altLang="en-US" dirty="0"/>
              <a:t>a rash can </a:t>
            </a:r>
            <a:r>
              <a:rPr lang="en-US" altLang="en-US" dirty="0" smtClean="0"/>
              <a:t>develop</a:t>
            </a:r>
          </a:p>
          <a:p>
            <a:r>
              <a:rPr lang="en-US" altLang="en-US" dirty="0"/>
              <a:t>Rash </a:t>
            </a:r>
            <a:r>
              <a:rPr lang="en-US" altLang="en-US" dirty="0" smtClean="0"/>
              <a:t>may be dangerous, </a:t>
            </a:r>
            <a:r>
              <a:rPr lang="en-US" altLang="en-US" dirty="0"/>
              <a:t>can become infected</a:t>
            </a:r>
          </a:p>
          <a:p>
            <a:r>
              <a:rPr lang="en-US" altLang="en-US" dirty="0"/>
              <a:t>Rest in a cool area</a:t>
            </a:r>
          </a:p>
          <a:p>
            <a:r>
              <a:rPr lang="en-US" altLang="en-US" dirty="0"/>
              <a:t>Bathe and dry the skin </a:t>
            </a:r>
            <a:r>
              <a:rPr lang="en-US" altLang="en-US" dirty="0" smtClean="0"/>
              <a:t>ASAP</a:t>
            </a:r>
            <a:endParaRPr lang="en-US" altLang="en-US" dirty="0"/>
          </a:p>
          <a:p>
            <a:endParaRPr lang="en-US" dirty="0"/>
          </a:p>
        </p:txBody>
      </p:sp>
      <p:pic>
        <p:nvPicPr>
          <p:cNvPr id="5"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2953940"/>
            <a:ext cx="242635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1504950"/>
            <a:ext cx="2564606" cy="171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1431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a:t>Fainting</a:t>
            </a:r>
            <a:endParaRPr lang="en-US" sz="3200"/>
          </a:p>
        </p:txBody>
      </p:sp>
      <p:sp>
        <p:nvSpPr>
          <p:cNvPr id="3" name="Content Placeholder 2"/>
          <p:cNvSpPr>
            <a:spLocks noGrp="1"/>
          </p:cNvSpPr>
          <p:nvPr>
            <p:ph sz="quarter" idx="12"/>
          </p:nvPr>
        </p:nvSpPr>
        <p:spPr>
          <a:xfrm>
            <a:off x="241697" y="1202531"/>
            <a:ext cx="4711303" cy="3121819"/>
          </a:xfrm>
        </p:spPr>
        <p:txBody>
          <a:bodyPr/>
          <a:lstStyle/>
          <a:p>
            <a:r>
              <a:rPr lang="en-US" altLang="en-US" dirty="0"/>
              <a:t>Fainting can be a reaction to the heat</a:t>
            </a:r>
          </a:p>
          <a:p>
            <a:r>
              <a:rPr lang="en-US" altLang="en-US" dirty="0"/>
              <a:t>As blood is circulated to extremities, it can accumulate in the lower part of the body</a:t>
            </a:r>
          </a:p>
          <a:p>
            <a:r>
              <a:rPr lang="en-US" altLang="en-US" dirty="0"/>
              <a:t>Fainting can occur if the brain does not get enough blood</a:t>
            </a:r>
          </a:p>
          <a:p>
            <a:r>
              <a:rPr lang="en-US" altLang="en-US" dirty="0"/>
              <a:t>Lie down in a cool </a:t>
            </a:r>
            <a:r>
              <a:rPr lang="en-US" altLang="en-US" dirty="0" smtClean="0"/>
              <a:t>area</a:t>
            </a:r>
            <a:endParaRPr lang="en-US" dirty="0"/>
          </a:p>
        </p:txBody>
      </p:sp>
      <p:grpSp>
        <p:nvGrpSpPr>
          <p:cNvPr id="6" name="Group 5"/>
          <p:cNvGrpSpPr/>
          <p:nvPr/>
        </p:nvGrpSpPr>
        <p:grpSpPr>
          <a:xfrm>
            <a:off x="4997824" y="2038350"/>
            <a:ext cx="3903860" cy="1924695"/>
            <a:chOff x="4997824" y="2038350"/>
            <a:chExt cx="3903860" cy="1924695"/>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2306" y="2038350"/>
              <a:ext cx="3899378" cy="1663085"/>
            </a:xfrm>
            <a:prstGeom prst="rect">
              <a:avLst/>
            </a:prstGeom>
          </p:spPr>
        </p:pic>
        <p:sp>
          <p:nvSpPr>
            <p:cNvPr id="5" name="TextBox 4"/>
            <p:cNvSpPr txBox="1"/>
            <p:nvPr/>
          </p:nvSpPr>
          <p:spPr>
            <a:xfrm>
              <a:off x="4997824" y="3701435"/>
              <a:ext cx="3899378" cy="261610"/>
            </a:xfrm>
            <a:prstGeom prst="rect">
              <a:avLst/>
            </a:prstGeom>
            <a:noFill/>
          </p:spPr>
          <p:txBody>
            <a:bodyPr wrap="square" rtlCol="0">
              <a:spAutoFit/>
            </a:bodyPr>
            <a:lstStyle/>
            <a:p>
              <a:pPr algn="ctr"/>
              <a:r>
                <a:rPr lang="en-US" sz="1100" dirty="0" smtClean="0"/>
                <a:t>Recovery position for a person who has fainted</a:t>
              </a:r>
              <a:endParaRPr lang="en-US" sz="1100" dirty="0"/>
            </a:p>
          </p:txBody>
        </p:sp>
      </p:grpSp>
    </p:spTree>
    <p:extLst>
      <p:ext uri="{BB962C8B-B14F-4D97-AF65-F5344CB8AC3E}">
        <p14:creationId xmlns:p14="http://schemas.microsoft.com/office/powerpoint/2010/main" val="143417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a:t>Muscle cramps</a:t>
            </a:r>
            <a:endParaRPr lang="en-US" sz="3200"/>
          </a:p>
        </p:txBody>
      </p:sp>
      <p:sp>
        <p:nvSpPr>
          <p:cNvPr id="3" name="Content Placeholder 2"/>
          <p:cNvSpPr>
            <a:spLocks noGrp="1"/>
          </p:cNvSpPr>
          <p:nvPr>
            <p:ph sz="quarter" idx="12"/>
          </p:nvPr>
        </p:nvSpPr>
        <p:spPr>
          <a:xfrm>
            <a:off x="266350" y="1428750"/>
            <a:ext cx="5549503" cy="2590800"/>
          </a:xfrm>
        </p:spPr>
        <p:txBody>
          <a:bodyPr/>
          <a:lstStyle/>
          <a:p>
            <a:r>
              <a:rPr lang="en-US" altLang="en-US" dirty="0"/>
              <a:t>Occur in tired muscles when worker sweats profusely and drinks large amounts of water</a:t>
            </a:r>
          </a:p>
          <a:p>
            <a:r>
              <a:rPr lang="en-US" altLang="en-US" dirty="0"/>
              <a:t>Sweating removes salt from the body</a:t>
            </a:r>
          </a:p>
          <a:p>
            <a:pPr lvl="3"/>
            <a:endParaRPr lang="en-US" altLang="en-US" sz="375" dirty="0"/>
          </a:p>
          <a:p>
            <a:r>
              <a:rPr lang="en-US" altLang="en-US" dirty="0"/>
              <a:t>Drinking dilutes body fluids</a:t>
            </a:r>
          </a:p>
          <a:p>
            <a:r>
              <a:rPr lang="en-US" altLang="en-US" dirty="0"/>
              <a:t>Low salt levels can cause painful spasms</a:t>
            </a:r>
          </a:p>
          <a:p>
            <a:r>
              <a:rPr lang="en-US" altLang="en-US" dirty="0"/>
              <a:t>Too much salt can also cause </a:t>
            </a:r>
            <a:r>
              <a:rPr lang="en-US" altLang="en-US" dirty="0" smtClean="0"/>
              <a:t>cramps</a:t>
            </a:r>
            <a:endParaRPr lang="en-US" alt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0" y="1581150"/>
            <a:ext cx="2844800" cy="2133600"/>
          </a:xfrm>
          <a:prstGeom prst="rect">
            <a:avLst/>
          </a:prstGeom>
        </p:spPr>
      </p:pic>
    </p:spTree>
    <p:extLst>
      <p:ext uri="{BB962C8B-B14F-4D97-AF65-F5344CB8AC3E}">
        <p14:creationId xmlns:p14="http://schemas.microsoft.com/office/powerpoint/2010/main" val="1585069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200" dirty="0"/>
              <a:t>Muscle </a:t>
            </a:r>
            <a:r>
              <a:rPr lang="en-US" altLang="en-US" sz="3200" dirty="0" smtClean="0"/>
              <a:t>cramps </a:t>
            </a:r>
            <a:r>
              <a:rPr lang="en-US" altLang="en-US" sz="1600" b="0" dirty="0" smtClean="0"/>
              <a:t>(cont.)</a:t>
            </a:r>
            <a:endParaRPr lang="en-US" sz="3200" b="0" dirty="0"/>
          </a:p>
        </p:txBody>
      </p:sp>
      <p:sp>
        <p:nvSpPr>
          <p:cNvPr id="3" name="Content Placeholder 2"/>
          <p:cNvSpPr>
            <a:spLocks noGrp="1"/>
          </p:cNvSpPr>
          <p:nvPr>
            <p:ph sz="quarter" idx="12"/>
          </p:nvPr>
        </p:nvSpPr>
        <p:spPr>
          <a:xfrm>
            <a:off x="381001" y="1352550"/>
            <a:ext cx="4876800" cy="3124200"/>
          </a:xfrm>
        </p:spPr>
        <p:txBody>
          <a:bodyPr/>
          <a:lstStyle/>
          <a:p>
            <a:r>
              <a:rPr lang="en-US" altLang="en-US" dirty="0"/>
              <a:t>Drink 5 to 7 ounces of water every 15 to 20 minutes</a:t>
            </a:r>
          </a:p>
          <a:p>
            <a:r>
              <a:rPr lang="en-US" altLang="en-US" dirty="0"/>
              <a:t>Thirst is not a reliable indicator of the need for water in a hot environment</a:t>
            </a:r>
            <a:endParaRPr lang="en-US" altLang="en-US" sz="2800" dirty="0"/>
          </a:p>
          <a:p>
            <a:r>
              <a:rPr lang="en-US" altLang="en-US" dirty="0"/>
              <a:t>Avoid drinking beverages containing caffeine or alcohol</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1809750"/>
            <a:ext cx="3223267" cy="2144805"/>
          </a:xfrm>
          <a:prstGeom prst="rect">
            <a:avLst/>
          </a:prstGeom>
        </p:spPr>
      </p:pic>
    </p:spTree>
    <p:extLst>
      <p:ext uri="{BB962C8B-B14F-4D97-AF65-F5344CB8AC3E}">
        <p14:creationId xmlns:p14="http://schemas.microsoft.com/office/powerpoint/2010/main" val="1572675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Presentation3" id="{E17591C1-8750-0246-933E-E18C197945A7}" vid="{38FBB3F1-013E-1240-A5A1-F15A63B0EF4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Safety Meeting topic</Template>
  <TotalTime>466</TotalTime>
  <Words>1289</Words>
  <Application>Microsoft Macintosh PowerPoint</Application>
  <PresentationFormat>On-screen Show (16:9)</PresentationFormat>
  <Paragraphs>169</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Century Gothic</vt:lpstr>
      <vt:lpstr>Times New Roman</vt:lpstr>
      <vt:lpstr>Arial</vt:lpstr>
      <vt:lpstr>Mesh</vt:lpstr>
      <vt:lpstr>Heat Stress</vt:lpstr>
      <vt:lpstr>Heat Stress</vt:lpstr>
      <vt:lpstr>Hot work environments</vt:lpstr>
      <vt:lpstr>Risk factors</vt:lpstr>
      <vt:lpstr>How heat causes fatigue</vt:lpstr>
      <vt:lpstr>Heat rash</vt:lpstr>
      <vt:lpstr>Fainting</vt:lpstr>
      <vt:lpstr>Muscle cramps</vt:lpstr>
      <vt:lpstr>Muscle cramps (cont.)</vt:lpstr>
      <vt:lpstr>Heat Exhaustion</vt:lpstr>
      <vt:lpstr>Heat Exhaustion (Cont.)</vt:lpstr>
      <vt:lpstr>Heat Stroke</vt:lpstr>
      <vt:lpstr>Heat Stroke</vt:lpstr>
      <vt:lpstr>Measuring/evaluating heat exposures</vt:lpstr>
      <vt:lpstr>Measuring/evaluating heat exposures (cont.)</vt:lpstr>
      <vt:lpstr>Controlling heat stress</vt:lpstr>
      <vt:lpstr>Controlling heat stress (Cont.)</vt:lpstr>
      <vt:lpstr>Any Questions?</vt:lpstr>
    </vt:vector>
  </TitlesOfParts>
  <Company/>
  <LinksUpToDate>false</LinksUpToDate>
  <SharedDoc>false</SharedDoc>
  <HyperlinkBase>../images</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Stress</dc:title>
  <dc:creator>Jerry Havens</dc:creator>
  <cp:lastModifiedBy>Jerry Havens</cp:lastModifiedBy>
  <cp:revision>37</cp:revision>
  <cp:lastPrinted>2016-05-10T15:05:44Z</cp:lastPrinted>
  <dcterms:created xsi:type="dcterms:W3CDTF">2016-05-09T15:48:11Z</dcterms:created>
  <dcterms:modified xsi:type="dcterms:W3CDTF">2016-05-10T21:48:21Z</dcterms:modified>
</cp:coreProperties>
</file>