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83"/>
    <p:restoredTop sz="81553"/>
  </p:normalViewPr>
  <p:slideViewPr>
    <p:cSldViewPr snapToGrid="0" snapToObjects="1">
      <p:cViewPr>
        <p:scale>
          <a:sx n="85" d="100"/>
          <a:sy n="85" d="100"/>
        </p:scale>
        <p:origin x="2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9F699-1FDB-7243-A0AD-9E5E376F3AD5}" type="datetimeFigureOut">
              <a:rPr lang="en-US" smtClean="0"/>
              <a:t>6/28/16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769E16-2152-934C-9454-7A9A1BB19204}" type="slidenum">
              <a:rPr lang="en-US" smtClean="0"/>
              <a:t>‹#›</a:t>
            </a:fld>
            <a:endParaRPr lang="en-US"/>
          </a:p>
        </p:txBody>
      </p:sp>
    </p:spTree>
    <p:extLst>
      <p:ext uri="{BB962C8B-B14F-4D97-AF65-F5344CB8AC3E}">
        <p14:creationId xmlns:p14="http://schemas.microsoft.com/office/powerpoint/2010/main" val="1799464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32809BAF-AA07-7D44-A197-989CB12F67F8}" type="slidenum">
              <a:rPr lang="en-US" altLang="en-US"/>
              <a:pPr/>
              <a:t>2</a:t>
            </a:fld>
            <a:endParaRPr lang="en-US" altLang="en-US" sz="1200"/>
          </a:p>
        </p:txBody>
      </p:sp>
      <p:sp>
        <p:nvSpPr>
          <p:cNvPr id="440328" name="Rectangle 8"/>
          <p:cNvSpPr>
            <a:spLocks noGrp="1" noRot="1" noChangeAspect="1" noChangeArrowheads="1" noTextEdit="1"/>
          </p:cNvSpPr>
          <p:nvPr>
            <p:ph type="sldImg"/>
          </p:nvPr>
        </p:nvSpPr>
        <p:spPr>
          <a:ln/>
        </p:spPr>
      </p:sp>
      <p:sp>
        <p:nvSpPr>
          <p:cNvPr id="440329" name="Rectangle 9"/>
          <p:cNvSpPr>
            <a:spLocks noGrp="1" noChangeArrowheads="1"/>
          </p:cNvSpPr>
          <p:nvPr>
            <p:ph type="body" idx="1"/>
          </p:nvPr>
        </p:nvSpPr>
        <p:spPr/>
        <p:txBody>
          <a:bodyPr/>
          <a:lstStyle/>
          <a:p>
            <a:r>
              <a:rPr lang="en-US" altLang="en-US" b="1"/>
              <a:t>Slide Show Notes</a:t>
            </a:r>
          </a:p>
          <a:p>
            <a:r>
              <a:rPr lang="en-US" altLang="en-US"/>
              <a:t>The main objectives of this training session are for you to be able to:</a:t>
            </a:r>
          </a:p>
          <a:p>
            <a:pPr lvl="1"/>
            <a:r>
              <a:rPr lang="en-US" altLang="en-US"/>
              <a:t>Understand how to conduct a PPE hazard assessment, including evaluating the workplace and job functions for any potential hazards that can be controlled by using PPE;</a:t>
            </a:r>
          </a:p>
          <a:p>
            <a:pPr lvl="1"/>
            <a:r>
              <a:rPr lang="en-US" altLang="en-US"/>
              <a:t>Select the appropriate PPE to protect against the hazards found during the hazard assessment; </a:t>
            </a:r>
            <a:r>
              <a:rPr lang="en-US" altLang="en-US" i="1"/>
              <a:t>and</a:t>
            </a:r>
          </a:p>
          <a:p>
            <a:pPr lvl="1"/>
            <a:r>
              <a:rPr lang="en-US" altLang="en-US"/>
              <a:t>Show employees how to properly wear and care for PPE.</a:t>
            </a:r>
          </a:p>
        </p:txBody>
      </p:sp>
    </p:spTree>
    <p:extLst>
      <p:ext uri="{BB962C8B-B14F-4D97-AF65-F5344CB8AC3E}">
        <p14:creationId xmlns:p14="http://schemas.microsoft.com/office/powerpoint/2010/main" val="355511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1815515F-C34E-454E-978D-E1A6569AE06C}" type="slidenum">
              <a:rPr lang="en-US" altLang="en-US"/>
              <a:pPr/>
              <a:t>11</a:t>
            </a:fld>
            <a:endParaRPr lang="en-US" altLang="en-US" sz="1200"/>
          </a:p>
        </p:txBody>
      </p:sp>
      <p:sp>
        <p:nvSpPr>
          <p:cNvPr id="447496" name="Rectangle 8"/>
          <p:cNvSpPr>
            <a:spLocks noGrp="1" noRot="1" noChangeAspect="1" noChangeArrowheads="1" noTextEdit="1"/>
          </p:cNvSpPr>
          <p:nvPr>
            <p:ph type="sldImg"/>
          </p:nvPr>
        </p:nvSpPr>
        <p:spPr>
          <a:ln/>
        </p:spPr>
      </p:sp>
      <p:sp>
        <p:nvSpPr>
          <p:cNvPr id="447497" name="Rectangle 9"/>
          <p:cNvSpPr>
            <a:spLocks noGrp="1" noChangeArrowheads="1"/>
          </p:cNvSpPr>
          <p:nvPr>
            <p:ph type="body" idx="1"/>
          </p:nvPr>
        </p:nvSpPr>
        <p:spPr/>
        <p:txBody>
          <a:bodyPr/>
          <a:lstStyle/>
          <a:p>
            <a:r>
              <a:rPr lang="en-US" altLang="en-US" b="1" dirty="0"/>
              <a:t>Slide Show Notes</a:t>
            </a:r>
          </a:p>
          <a:p>
            <a:r>
              <a:rPr lang="en-US" altLang="en-US" dirty="0"/>
              <a:t>Evaluating hazards includes an assessment to determine proper clothing.  Here are some of the hazards that require protective clothing:</a:t>
            </a:r>
          </a:p>
          <a:p>
            <a:pPr lvl="1"/>
            <a:r>
              <a:rPr lang="en-US" altLang="en-US" dirty="0"/>
              <a:t>Hot or cold materials or objects can cause skin damage.  Employees who work around steam lines or in other hot environments, or those who work in refrigerated areas or other cold environments, probably need protective clothing and other equipment.</a:t>
            </a:r>
          </a:p>
          <a:p>
            <a:pPr lvl="1"/>
            <a:r>
              <a:rPr lang="en-US" altLang="en-US" dirty="0"/>
              <a:t>Employees who work with chemicals may need to wear protective clothing in addition to protective gloves, boots, and eyewear, to guard against splashes.</a:t>
            </a:r>
          </a:p>
          <a:p>
            <a:pPr lvl="1"/>
            <a:r>
              <a:rPr lang="en-US" altLang="en-US" dirty="0"/>
              <a:t>Welding often requires wearing fire-resistant clothing to prevent being burned by sparks.</a:t>
            </a:r>
          </a:p>
          <a:p>
            <a:pPr lvl="1"/>
            <a:r>
              <a:rPr lang="en-US" altLang="en-US" dirty="0"/>
              <a:t>Employees working with heavy, sharp, or rough materials usually need to wear protective clothing to protect against cuts and abrasions on the body, arms, and legs.</a:t>
            </a:r>
          </a:p>
          <a:p>
            <a:pPr lvl="1"/>
            <a:r>
              <a:rPr lang="en-US" altLang="en-US" dirty="0"/>
              <a:t>Finally, anyone working around moving machinery should be alert to the type of clothing they wear, since loose clothing may get caught in the moving parts.</a:t>
            </a:r>
          </a:p>
          <a:p>
            <a:endParaRPr lang="en-US" altLang="en-US" dirty="0"/>
          </a:p>
        </p:txBody>
      </p:sp>
    </p:spTree>
    <p:extLst>
      <p:ext uri="{BB962C8B-B14F-4D97-AF65-F5344CB8AC3E}">
        <p14:creationId xmlns:p14="http://schemas.microsoft.com/office/powerpoint/2010/main" val="1510380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385996D3-C3B1-1747-919E-2BF2A241295A}" type="slidenum">
              <a:rPr lang="en-US" altLang="en-US"/>
              <a:pPr/>
              <a:t>12</a:t>
            </a:fld>
            <a:endParaRPr lang="en-US" altLang="en-US" sz="1200"/>
          </a:p>
        </p:txBody>
      </p:sp>
      <p:sp>
        <p:nvSpPr>
          <p:cNvPr id="448522" name="Rectangle 10"/>
          <p:cNvSpPr>
            <a:spLocks noGrp="1" noRot="1" noChangeAspect="1" noChangeArrowheads="1" noTextEdit="1"/>
          </p:cNvSpPr>
          <p:nvPr>
            <p:ph type="sldImg"/>
          </p:nvPr>
        </p:nvSpPr>
        <p:spPr>
          <a:ln/>
        </p:spPr>
      </p:sp>
      <p:sp>
        <p:nvSpPr>
          <p:cNvPr id="448523" name="Rectangle 11"/>
          <p:cNvSpPr>
            <a:spLocks noGrp="1" noChangeArrowheads="1"/>
          </p:cNvSpPr>
          <p:nvPr>
            <p:ph type="body" idx="1"/>
          </p:nvPr>
        </p:nvSpPr>
        <p:spPr/>
        <p:txBody>
          <a:bodyPr/>
          <a:lstStyle/>
          <a:p>
            <a:r>
              <a:rPr lang="en-US" altLang="en-US" b="1"/>
              <a:t>Slide Show Notes </a:t>
            </a:r>
          </a:p>
          <a:p>
            <a:pPr lvl="1"/>
            <a:r>
              <a:rPr lang="en-US" altLang="en-US"/>
              <a:t>Do you understand how to conduct a PPE hazard assessment?  Now it’s time to ask yourself if you understand the information presented so far.</a:t>
            </a:r>
          </a:p>
        </p:txBody>
      </p:sp>
    </p:spTree>
    <p:extLst>
      <p:ext uri="{BB962C8B-B14F-4D97-AF65-F5344CB8AC3E}">
        <p14:creationId xmlns:p14="http://schemas.microsoft.com/office/powerpoint/2010/main" val="2138811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E6F279EE-FB7F-084B-8732-3516ED9AC5FB}" type="slidenum">
              <a:rPr lang="en-US" altLang="en-US"/>
              <a:pPr/>
              <a:t>13</a:t>
            </a:fld>
            <a:endParaRPr lang="en-US" altLang="en-US" sz="1200"/>
          </a:p>
        </p:txBody>
      </p:sp>
      <p:sp>
        <p:nvSpPr>
          <p:cNvPr id="450568" name="Rectangle 8"/>
          <p:cNvSpPr>
            <a:spLocks noGrp="1" noRot="1" noChangeAspect="1" noChangeArrowheads="1" noTextEdit="1"/>
          </p:cNvSpPr>
          <p:nvPr>
            <p:ph type="sldImg"/>
          </p:nvPr>
        </p:nvSpPr>
        <p:spPr>
          <a:ln/>
        </p:spPr>
      </p:sp>
      <p:sp>
        <p:nvSpPr>
          <p:cNvPr id="450569" name="Rectangle 9"/>
          <p:cNvSpPr>
            <a:spLocks noGrp="1" noChangeArrowheads="1"/>
          </p:cNvSpPr>
          <p:nvPr>
            <p:ph type="body" idx="1"/>
          </p:nvPr>
        </p:nvSpPr>
        <p:spPr/>
        <p:txBody>
          <a:bodyPr/>
          <a:lstStyle/>
          <a:p>
            <a:r>
              <a:rPr lang="en-US" altLang="en-US" b="1"/>
              <a:t>Slide Show Notes</a:t>
            </a:r>
          </a:p>
          <a:p>
            <a:pPr>
              <a:lnSpc>
                <a:spcPct val="95000"/>
              </a:lnSpc>
            </a:pPr>
            <a:r>
              <a:rPr lang="en-US" altLang="en-US"/>
              <a:t>The next part of the session talks about how to select the right PPE for different hazards, how to make sure it is worn properly, and how to take care of it.  There are many choices and considerations in selecting eye and face protection.</a:t>
            </a:r>
          </a:p>
          <a:p>
            <a:pPr lvl="1">
              <a:lnSpc>
                <a:spcPct val="95000"/>
              </a:lnSpc>
            </a:pPr>
            <a:r>
              <a:rPr lang="en-US" altLang="en-US"/>
              <a:t>Safety glasses with side protection are designed to protect against flying objects such as metal or wood chips.</a:t>
            </a:r>
          </a:p>
          <a:p>
            <a:pPr lvl="1">
              <a:lnSpc>
                <a:spcPct val="95000"/>
              </a:lnSpc>
            </a:pPr>
            <a:r>
              <a:rPr lang="en-US" altLang="en-US"/>
              <a:t>Goggles protect the eyes both against flying objects and from floating dust, hazardous liquids, and chemical gases and vapors.</a:t>
            </a:r>
          </a:p>
          <a:p>
            <a:pPr lvl="1">
              <a:lnSpc>
                <a:spcPct val="95000"/>
              </a:lnSpc>
            </a:pPr>
            <a:r>
              <a:rPr lang="en-US" altLang="en-US"/>
              <a:t>Face shields are needed to protect workers against chemical splashes, hot slag, flying debris, and molten metals.  The face shield that is selected should be appropriate for the hazard.</a:t>
            </a:r>
          </a:p>
          <a:p>
            <a:pPr lvl="1">
              <a:lnSpc>
                <a:spcPct val="95000"/>
              </a:lnSpc>
            </a:pPr>
            <a:r>
              <a:rPr lang="en-US" altLang="en-US"/>
              <a:t>Shaded filter lenses are worn to protect against potentially harmful light radiation, such as from welding operations or around certain laser equipment.</a:t>
            </a:r>
          </a:p>
          <a:p>
            <a:pPr lvl="1">
              <a:lnSpc>
                <a:spcPct val="95000"/>
              </a:lnSpc>
            </a:pPr>
            <a:r>
              <a:rPr lang="en-US" altLang="en-US"/>
              <a:t>Prescription safety glasses may be appropriate for employees who need corrective eyewear.  Wearing contact lenses is not recommended when exposed to such hazards as dust, chemicals, and high temperatures.</a:t>
            </a:r>
          </a:p>
          <a:p>
            <a:pPr lvl="1">
              <a:lnSpc>
                <a:spcPct val="95000"/>
              </a:lnSpc>
            </a:pPr>
            <a:r>
              <a:rPr lang="en-US" altLang="en-US"/>
              <a:t>All approved eye and face protection should be marked “Z87,” meaning that it complies with the American National Standards Institute, or ANSI, standard for eye PPE.</a:t>
            </a:r>
          </a:p>
          <a:p>
            <a:pPr>
              <a:lnSpc>
                <a:spcPct val="97000"/>
              </a:lnSpc>
            </a:pPr>
            <a:r>
              <a:rPr lang="en-US" altLang="en-US" i="1"/>
              <a:t>Bring examples of the different types of eye protection that have been selected for each hazard identified in your company’s hazard assessment.</a:t>
            </a:r>
          </a:p>
        </p:txBody>
      </p:sp>
    </p:spTree>
    <p:extLst>
      <p:ext uri="{BB962C8B-B14F-4D97-AF65-F5344CB8AC3E}">
        <p14:creationId xmlns:p14="http://schemas.microsoft.com/office/powerpoint/2010/main" val="1225038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63121AD0-D40E-5946-98B1-5681CC633754}" type="slidenum">
              <a:rPr lang="en-US" altLang="en-US"/>
              <a:pPr/>
              <a:t>14</a:t>
            </a:fld>
            <a:endParaRPr lang="en-US" altLang="en-US" sz="1200"/>
          </a:p>
        </p:txBody>
      </p:sp>
      <p:sp>
        <p:nvSpPr>
          <p:cNvPr id="451592" name="Rectangle 8"/>
          <p:cNvSpPr>
            <a:spLocks noGrp="1" noRot="1" noChangeAspect="1" noChangeArrowheads="1" noTextEdit="1"/>
          </p:cNvSpPr>
          <p:nvPr>
            <p:ph type="sldImg"/>
          </p:nvPr>
        </p:nvSpPr>
        <p:spPr>
          <a:ln/>
        </p:spPr>
      </p:sp>
      <p:sp>
        <p:nvSpPr>
          <p:cNvPr id="451593" name="Rectangle 9"/>
          <p:cNvSpPr>
            <a:spLocks noGrp="1" noChangeArrowheads="1"/>
          </p:cNvSpPr>
          <p:nvPr>
            <p:ph type="body" idx="1"/>
          </p:nvPr>
        </p:nvSpPr>
        <p:spPr/>
        <p:txBody>
          <a:bodyPr/>
          <a:lstStyle/>
          <a:p>
            <a:r>
              <a:rPr lang="en-US" altLang="en-US" b="1" dirty="0"/>
              <a:t>Slide Show Notes</a:t>
            </a:r>
            <a:endParaRPr lang="en-US" altLang="en-US" dirty="0"/>
          </a:p>
          <a:p>
            <a:r>
              <a:rPr lang="en-US" altLang="en-US" dirty="0"/>
              <a:t>Eye protection should be worn and cared for properly.</a:t>
            </a:r>
          </a:p>
          <a:p>
            <a:pPr lvl="1"/>
            <a:r>
              <a:rPr lang="en-US" altLang="en-US" dirty="0"/>
              <a:t>PPE for the eye and face should always fit comfortably.  Eye wear shouldn’t pinch your nose or put pressure on your head.  If it is not comfortable, employees will be less likely to wear it when they should.</a:t>
            </a:r>
          </a:p>
          <a:p>
            <a:pPr lvl="1"/>
            <a:r>
              <a:rPr lang="en-US" altLang="en-US" dirty="0"/>
              <a:t>Eye wear should not distort or block vision.  If employees are experiencing dizziness or headaches from wearing eye protection, try another style or brand.</a:t>
            </a:r>
          </a:p>
          <a:p>
            <a:pPr lvl="1"/>
            <a:r>
              <a:rPr lang="en-US" altLang="en-US" dirty="0"/>
              <a:t>Eyewear should be put on </a:t>
            </a:r>
            <a:r>
              <a:rPr lang="en-US" altLang="en-US" i="1" dirty="0"/>
              <a:t>before</a:t>
            </a:r>
            <a:r>
              <a:rPr lang="en-US" altLang="en-US" dirty="0"/>
              <a:t> being exposed to a hazard.  This may seem obvious, but many eye injuries occur each year because workers forget to put on their protective eyewear before starting a hazardous job.</a:t>
            </a:r>
          </a:p>
          <a:p>
            <a:pPr lvl="1"/>
            <a:r>
              <a:rPr lang="en-US" altLang="en-US" dirty="0"/>
              <a:t>Protective eyewear should be kept clean, and washed regularly with soap and water, or with special cleaning products.  Regular cleaning helps make sure that vision is not blocked or blurred.  If exposed to dust or liquid chemicals while wearing goggles, make sure to clean off the top rim of the goggles before removing them so that the dust or liquid does not drip or fall into the eyes when the goggles are removed.</a:t>
            </a:r>
          </a:p>
          <a:p>
            <a:pPr lvl="1"/>
            <a:r>
              <a:rPr lang="en-US" altLang="en-US" dirty="0"/>
              <a:t>Dispose of protective eyewear if scratched or otherwise damaged and it does not fit correctly, no longer protects against hazards, or distorts vision.</a:t>
            </a:r>
          </a:p>
          <a:p>
            <a:pPr lvl="1">
              <a:buFont typeface="Symbol" charset="2"/>
              <a:buChar char=""/>
            </a:pPr>
            <a:endParaRPr lang="en-US" altLang="en-US" dirty="0"/>
          </a:p>
        </p:txBody>
      </p:sp>
    </p:spTree>
    <p:extLst>
      <p:ext uri="{BB962C8B-B14F-4D97-AF65-F5344CB8AC3E}">
        <p14:creationId xmlns:p14="http://schemas.microsoft.com/office/powerpoint/2010/main" val="1689717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F54072DE-EF58-074B-8662-E54A20D4F601}" type="slidenum">
              <a:rPr lang="en-US" altLang="en-US"/>
              <a:pPr/>
              <a:t>15</a:t>
            </a:fld>
            <a:endParaRPr lang="en-US" altLang="en-US" sz="1200"/>
          </a:p>
        </p:txBody>
      </p:sp>
      <p:sp>
        <p:nvSpPr>
          <p:cNvPr id="452618" name="Rectangle 10"/>
          <p:cNvSpPr>
            <a:spLocks noGrp="1" noRot="1" noChangeAspect="1" noChangeArrowheads="1" noTextEdit="1"/>
          </p:cNvSpPr>
          <p:nvPr>
            <p:ph type="sldImg"/>
          </p:nvPr>
        </p:nvSpPr>
        <p:spPr>
          <a:ln/>
        </p:spPr>
      </p:sp>
      <p:sp>
        <p:nvSpPr>
          <p:cNvPr id="452619" name="Rectangle 11"/>
          <p:cNvSpPr>
            <a:spLocks noGrp="1" noChangeArrowheads="1"/>
          </p:cNvSpPr>
          <p:nvPr>
            <p:ph type="body" idx="1"/>
          </p:nvPr>
        </p:nvSpPr>
        <p:spPr/>
        <p:txBody>
          <a:bodyPr/>
          <a:lstStyle/>
          <a:p>
            <a:pPr>
              <a:lnSpc>
                <a:spcPct val="90000"/>
              </a:lnSpc>
            </a:pPr>
            <a:r>
              <a:rPr lang="en-US" altLang="en-US" b="1"/>
              <a:t>Slide Show Notes</a:t>
            </a:r>
          </a:p>
          <a:p>
            <a:pPr>
              <a:lnSpc>
                <a:spcPct val="90000"/>
              </a:lnSpc>
            </a:pPr>
            <a:r>
              <a:rPr lang="en-US" altLang="en-US"/>
              <a:t>As with protective eyewear, there are different kinds of respiratory protection that should be selected according to the kind of hazards involved.</a:t>
            </a:r>
          </a:p>
          <a:p>
            <a:pPr lvl="1">
              <a:lnSpc>
                <a:spcPct val="90000"/>
              </a:lnSpc>
            </a:pPr>
            <a:r>
              <a:rPr lang="en-US" altLang="en-US"/>
              <a:t>A filtering facepiece, or dust mask, is worn to protect against inhaling dust.  Employees exposed to low levels of dust may choose to wear a dust mask voluntarily.  However, employees exposed to high levels of dust, or hazardous dust above permissible exposure limits, or PELs, are required to wear a filtering facepiece.</a:t>
            </a:r>
          </a:p>
          <a:p>
            <a:pPr lvl="1">
              <a:lnSpc>
                <a:spcPct val="90000"/>
              </a:lnSpc>
            </a:pPr>
            <a:r>
              <a:rPr lang="en-US" altLang="en-US"/>
              <a:t>Air purifying respirators—either full-face or half-face—are the most common type of respiratory protection.  These respirators use a cartridge or filter to purify the air being breathed, and provide protection against vapors and fumes.  Air-purifying respirators must be worn by employees when monitoring shows that PELs have been exceeded.  At levels below the PEL, employees may choose to wear a respirator.</a:t>
            </a:r>
          </a:p>
          <a:p>
            <a:pPr lvl="1">
              <a:lnSpc>
                <a:spcPct val="90000"/>
              </a:lnSpc>
            </a:pPr>
            <a:r>
              <a:rPr lang="en-US" altLang="en-US"/>
              <a:t>Cartridges for air-purifying respirators should be chosen carefully.  No type of cartridge will filter out all possible types of chemical contaminants, so it is important to select the right cartridge for the contaminant.  In addition, it’s important to know how long it takes for a chemical to “break through” the cartridge; this lets you know how often the cartridge needs to be replaced.</a:t>
            </a:r>
          </a:p>
        </p:txBody>
      </p:sp>
    </p:spTree>
    <p:extLst>
      <p:ext uri="{BB962C8B-B14F-4D97-AF65-F5344CB8AC3E}">
        <p14:creationId xmlns:p14="http://schemas.microsoft.com/office/powerpoint/2010/main" val="681485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A8AE8F21-C2D4-6D4E-A8B9-43217ECBB5AB}" type="slidenum">
              <a:rPr lang="en-US" altLang="en-US"/>
              <a:pPr/>
              <a:t>16</a:t>
            </a:fld>
            <a:endParaRPr lang="en-US" altLang="en-US" sz="1200"/>
          </a:p>
        </p:txBody>
      </p:sp>
      <p:sp>
        <p:nvSpPr>
          <p:cNvPr id="510980" name="Rectangle 4"/>
          <p:cNvSpPr>
            <a:spLocks noGrp="1" noRot="1" noChangeAspect="1" noChangeArrowheads="1" noTextEdit="1"/>
          </p:cNvSpPr>
          <p:nvPr>
            <p:ph type="sldImg"/>
          </p:nvPr>
        </p:nvSpPr>
        <p:spPr>
          <a:ln/>
        </p:spPr>
      </p:sp>
      <p:sp>
        <p:nvSpPr>
          <p:cNvPr id="510981" name="Rectangle 5"/>
          <p:cNvSpPr>
            <a:spLocks noGrp="1" noChangeArrowheads="1"/>
          </p:cNvSpPr>
          <p:nvPr>
            <p:ph type="body" idx="1"/>
          </p:nvPr>
        </p:nvSpPr>
        <p:spPr/>
        <p:txBody>
          <a:bodyPr/>
          <a:lstStyle/>
          <a:p>
            <a:r>
              <a:rPr lang="en-US" altLang="en-US" b="1"/>
              <a:t>Slide Show Notes</a:t>
            </a:r>
          </a:p>
          <a:p>
            <a:pPr lvl="1"/>
            <a:r>
              <a:rPr lang="en-US" altLang="en-US"/>
              <a:t>Air-supplied respirators are used for high concentrations of chemicals or in atmospheres that do not have enough oxygen.</a:t>
            </a:r>
          </a:p>
          <a:p>
            <a:pPr lvl="1"/>
            <a:r>
              <a:rPr lang="en-US" altLang="en-US"/>
              <a:t>Self Contained Breathing Apparatus, or SCBA, is used under conditions that are immediately dangerous to life and health, such as in an emergency response to a serious chemical spill.</a:t>
            </a:r>
          </a:p>
          <a:p>
            <a:pPr lvl="1"/>
            <a:r>
              <a:rPr lang="en-US" altLang="en-US"/>
              <a:t>Remember, all respirators and filtering facepieces must be certified by the National Institute for Occupational Safety and Health, or NIOSH.</a:t>
            </a:r>
          </a:p>
          <a:p>
            <a:r>
              <a:rPr lang="en-US" altLang="en-US" i="1"/>
              <a:t>Bring examples of the different types of respiratory protection that have been selected for each of the hazards identified in your company’s hazard assessment.</a:t>
            </a:r>
          </a:p>
        </p:txBody>
      </p:sp>
    </p:spTree>
    <p:extLst>
      <p:ext uri="{BB962C8B-B14F-4D97-AF65-F5344CB8AC3E}">
        <p14:creationId xmlns:p14="http://schemas.microsoft.com/office/powerpoint/2010/main" val="1906686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55D6173D-8999-4D4A-95A2-61C1EB759364}" type="slidenum">
              <a:rPr lang="en-US" altLang="en-US"/>
              <a:pPr/>
              <a:t>17</a:t>
            </a:fld>
            <a:endParaRPr lang="en-US" altLang="en-US" sz="1200"/>
          </a:p>
        </p:txBody>
      </p:sp>
      <p:sp>
        <p:nvSpPr>
          <p:cNvPr id="453642" name="Rectangle 10"/>
          <p:cNvSpPr>
            <a:spLocks noGrp="1" noRot="1" noChangeAspect="1" noChangeArrowheads="1" noTextEdit="1"/>
          </p:cNvSpPr>
          <p:nvPr>
            <p:ph type="sldImg"/>
          </p:nvPr>
        </p:nvSpPr>
        <p:spPr>
          <a:ln/>
        </p:spPr>
      </p:sp>
      <p:sp>
        <p:nvSpPr>
          <p:cNvPr id="453643" name="Rectangle 11"/>
          <p:cNvSpPr>
            <a:spLocks noGrp="1" noChangeArrowheads="1"/>
          </p:cNvSpPr>
          <p:nvPr>
            <p:ph type="body" idx="1"/>
          </p:nvPr>
        </p:nvSpPr>
        <p:spPr/>
        <p:txBody>
          <a:bodyPr/>
          <a:lstStyle/>
          <a:p>
            <a:r>
              <a:rPr lang="en-US" altLang="en-US" b="1"/>
              <a:t>Slide Show Notes</a:t>
            </a:r>
          </a:p>
          <a:p>
            <a:r>
              <a:rPr lang="en-US" altLang="en-US"/>
              <a:t>The proper wear and care of respiratory protection is extremely important if it is to provide proper protection.</a:t>
            </a:r>
          </a:p>
          <a:p>
            <a:pPr lvl="1"/>
            <a:r>
              <a:rPr lang="en-US" altLang="en-US"/>
              <a:t>Medical approval is required for some types of respirators.  The company’s Respiratory Protection Program includes information about the necessary medical approvals.</a:t>
            </a:r>
          </a:p>
          <a:p>
            <a:pPr lvl="1"/>
            <a:r>
              <a:rPr lang="en-US" altLang="en-US"/>
              <a:t>A fit test must be conducted at least annually for employees who are required to wear respirators.  Fit testing involves using different ways to make sure the respirator seals to the wearer’s face properly.</a:t>
            </a:r>
          </a:p>
          <a:p>
            <a:pPr lvl="1"/>
            <a:r>
              <a:rPr lang="en-US" altLang="en-US"/>
              <a:t>Employees should always inspect their respirators before each use, checking parts such as the seal, head straps, valves, and cartridges for signs of cracking, wear, or other damage.  Any damaged parts should be discarded and replaced. </a:t>
            </a:r>
          </a:p>
        </p:txBody>
      </p:sp>
    </p:spTree>
    <p:extLst>
      <p:ext uri="{BB962C8B-B14F-4D97-AF65-F5344CB8AC3E}">
        <p14:creationId xmlns:p14="http://schemas.microsoft.com/office/powerpoint/2010/main" val="619839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ABAA124F-8E2A-AB41-9148-AFDBBAF9AA0C}" type="slidenum">
              <a:rPr lang="en-US" altLang="en-US"/>
              <a:pPr/>
              <a:t>18</a:t>
            </a:fld>
            <a:endParaRPr lang="en-US" altLang="en-US" sz="1200"/>
          </a:p>
        </p:txBody>
      </p:sp>
      <p:sp>
        <p:nvSpPr>
          <p:cNvPr id="454664" name="Rectangle 8"/>
          <p:cNvSpPr>
            <a:spLocks noGrp="1" noRot="1" noChangeAspect="1" noChangeArrowheads="1" noTextEdit="1"/>
          </p:cNvSpPr>
          <p:nvPr>
            <p:ph type="sldImg"/>
          </p:nvPr>
        </p:nvSpPr>
        <p:spPr>
          <a:ln/>
        </p:spPr>
      </p:sp>
      <p:sp>
        <p:nvSpPr>
          <p:cNvPr id="454665" name="Rectangle 9"/>
          <p:cNvSpPr>
            <a:spLocks noGrp="1" noChangeArrowheads="1"/>
          </p:cNvSpPr>
          <p:nvPr>
            <p:ph type="body" idx="1"/>
          </p:nvPr>
        </p:nvSpPr>
        <p:spPr>
          <a:xfrm>
            <a:off x="1155700" y="4416425"/>
            <a:ext cx="4557713" cy="4614863"/>
          </a:xfrm>
        </p:spPr>
        <p:txBody>
          <a:bodyPr/>
          <a:lstStyle/>
          <a:p>
            <a:pPr>
              <a:lnSpc>
                <a:spcPct val="90000"/>
              </a:lnSpc>
            </a:pPr>
            <a:r>
              <a:rPr lang="en-US" altLang="en-US" b="1"/>
              <a:t>Slide Show Notes</a:t>
            </a:r>
          </a:p>
          <a:p>
            <a:pPr>
              <a:lnSpc>
                <a:spcPct val="90000"/>
              </a:lnSpc>
            </a:pPr>
            <a:r>
              <a:rPr lang="en-US" altLang="en-US"/>
              <a:t>As with other types of PPE, select head protection to match the kind of hazards workers are exposed to.</a:t>
            </a:r>
          </a:p>
          <a:p>
            <a:pPr lvl="1">
              <a:lnSpc>
                <a:spcPct val="90000"/>
              </a:lnSpc>
            </a:pPr>
            <a:r>
              <a:rPr lang="en-US" altLang="en-US"/>
              <a:t>Hard hats protect the head from impact or penetration.  They are usually made of high-density polyethylene so that they are lightweight, but strong enough to protect against falling objects.</a:t>
            </a:r>
          </a:p>
          <a:p>
            <a:pPr lvl="1">
              <a:lnSpc>
                <a:spcPct val="90000"/>
              </a:lnSpc>
            </a:pPr>
            <a:r>
              <a:rPr lang="en-US" altLang="en-US"/>
              <a:t>Electrical insulation hard hats are used to reduce the risk of electrical shock and can protect against such hazards as power lines.  Do not assume that a hard hat will protect against electrical hazard just because it is not made of metal.</a:t>
            </a:r>
          </a:p>
          <a:p>
            <a:pPr lvl="1">
              <a:lnSpc>
                <a:spcPct val="90000"/>
              </a:lnSpc>
            </a:pPr>
            <a:r>
              <a:rPr lang="en-US" altLang="en-US"/>
              <a:t>Bump caps should be used around low-hanging objects such as pipes, steel structures, or machinery parts.  However, bump caps are not intended to protect against falling objects or electrical hazards.</a:t>
            </a:r>
          </a:p>
          <a:p>
            <a:pPr lvl="1">
              <a:lnSpc>
                <a:spcPct val="90000"/>
              </a:lnSpc>
            </a:pPr>
            <a:r>
              <a:rPr lang="en-US" altLang="en-US"/>
              <a:t>Hard hats in the workplace should be designed to meet ANSI standards and be marked with “Z89” to show that they meet these standards.</a:t>
            </a:r>
          </a:p>
          <a:p>
            <a:pPr>
              <a:lnSpc>
                <a:spcPct val="90000"/>
              </a:lnSpc>
            </a:pPr>
            <a:r>
              <a:rPr lang="en-US" altLang="en-US" i="1"/>
              <a:t>When discussing the selection of head protection, bring examples of the different types of head protection that have been selected for each of the hazards identified in your company’s hazard assessment.</a:t>
            </a:r>
          </a:p>
          <a:p>
            <a:pPr>
              <a:lnSpc>
                <a:spcPct val="90000"/>
              </a:lnSpc>
            </a:pPr>
            <a:r>
              <a:rPr lang="en-US" altLang="en-US" i="1"/>
              <a:t>If possible, have your safety supply vendor let you borrow a variety of different types of head protection for demonstration so employees can pick out the equipment that works best for them and meets the requirements of their jobs.</a:t>
            </a:r>
          </a:p>
        </p:txBody>
      </p:sp>
    </p:spTree>
    <p:extLst>
      <p:ext uri="{BB962C8B-B14F-4D97-AF65-F5344CB8AC3E}">
        <p14:creationId xmlns:p14="http://schemas.microsoft.com/office/powerpoint/2010/main" val="1366605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2C72CE03-FCD8-F64F-9C47-9280F4A27BAA}" type="slidenum">
              <a:rPr lang="en-US" altLang="en-US"/>
              <a:pPr/>
              <a:t>19</a:t>
            </a:fld>
            <a:endParaRPr lang="en-US" altLang="en-US" sz="1200"/>
          </a:p>
        </p:txBody>
      </p:sp>
      <p:sp>
        <p:nvSpPr>
          <p:cNvPr id="455688" name="Rectangle 8"/>
          <p:cNvSpPr>
            <a:spLocks noGrp="1" noRot="1" noChangeAspect="1" noChangeArrowheads="1" noTextEdit="1"/>
          </p:cNvSpPr>
          <p:nvPr>
            <p:ph type="sldImg"/>
          </p:nvPr>
        </p:nvSpPr>
        <p:spPr>
          <a:ln/>
        </p:spPr>
      </p:sp>
      <p:sp>
        <p:nvSpPr>
          <p:cNvPr id="455689" name="Rectangle 9"/>
          <p:cNvSpPr>
            <a:spLocks noGrp="1" noChangeArrowheads="1"/>
          </p:cNvSpPr>
          <p:nvPr>
            <p:ph type="body" idx="1"/>
          </p:nvPr>
        </p:nvSpPr>
        <p:spPr/>
        <p:txBody>
          <a:bodyPr/>
          <a:lstStyle/>
          <a:p>
            <a:r>
              <a:rPr lang="en-US" altLang="en-US" b="1"/>
              <a:t>Slide Show Notes</a:t>
            </a:r>
          </a:p>
          <a:p>
            <a:r>
              <a:rPr lang="en-US" altLang="en-US"/>
              <a:t>Head protection needs to be worn correctly and cared for properly.</a:t>
            </a:r>
          </a:p>
          <a:p>
            <a:pPr lvl="1"/>
            <a:r>
              <a:rPr lang="en-US" altLang="en-US"/>
              <a:t>Head protection should fit properly.  There are different kinds of suspension system for hard hats, and employees should know how to adjust the suspension so that the hard hat fits.</a:t>
            </a:r>
          </a:p>
          <a:p>
            <a:pPr lvl="1"/>
            <a:r>
              <a:rPr lang="en-US" altLang="en-US"/>
              <a:t>Inspect the hard hat before each use.  Check for cracks or any other damage that might reduce the ability of the hard hat to provide protection.  This includes inspecting the suspension system for cracks, worn straps, or other damage.  Make sure the suspension system is installed properly, not backwards.</a:t>
            </a:r>
          </a:p>
          <a:p>
            <a:pPr lvl="1"/>
            <a:r>
              <a:rPr lang="en-US" altLang="en-US"/>
              <a:t>Clean hard hats regularly with soap and water.</a:t>
            </a:r>
          </a:p>
          <a:p>
            <a:pPr lvl="1"/>
            <a:r>
              <a:rPr lang="en-US" altLang="en-US"/>
              <a:t>Finally, hard hats should be used only for their intended purpose, which is to protect the head.  They should not be used as a seat or a step stool, as this might damage them and reduce their ability to protect the head properly.</a:t>
            </a:r>
          </a:p>
        </p:txBody>
      </p:sp>
    </p:spTree>
    <p:extLst>
      <p:ext uri="{BB962C8B-B14F-4D97-AF65-F5344CB8AC3E}">
        <p14:creationId xmlns:p14="http://schemas.microsoft.com/office/powerpoint/2010/main" val="1242372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C431B444-01AB-F340-BE7D-70B6A049C262}" type="slidenum">
              <a:rPr lang="en-US" altLang="en-US"/>
              <a:pPr/>
              <a:t>20</a:t>
            </a:fld>
            <a:endParaRPr lang="en-US" altLang="en-US" sz="1200"/>
          </a:p>
        </p:txBody>
      </p:sp>
      <p:sp>
        <p:nvSpPr>
          <p:cNvPr id="456716" name="Rectangle 12"/>
          <p:cNvSpPr>
            <a:spLocks noGrp="1" noRot="1" noChangeAspect="1" noChangeArrowheads="1" noTextEdit="1"/>
          </p:cNvSpPr>
          <p:nvPr>
            <p:ph type="sldImg"/>
          </p:nvPr>
        </p:nvSpPr>
        <p:spPr>
          <a:ln/>
        </p:spPr>
      </p:sp>
      <p:sp>
        <p:nvSpPr>
          <p:cNvPr id="456717" name="Rectangle 13"/>
          <p:cNvSpPr>
            <a:spLocks noGrp="1" noChangeArrowheads="1"/>
          </p:cNvSpPr>
          <p:nvPr>
            <p:ph type="body" idx="1"/>
          </p:nvPr>
        </p:nvSpPr>
        <p:spPr/>
        <p:txBody>
          <a:bodyPr/>
          <a:lstStyle/>
          <a:p>
            <a:r>
              <a:rPr lang="en-US" altLang="en-US" b="1"/>
              <a:t>Slide Show Notes</a:t>
            </a:r>
          </a:p>
          <a:p>
            <a:r>
              <a:rPr lang="en-US" altLang="en-US"/>
              <a:t>Selecting the right kind of foot protection is an important way to reduce the risk of serious injuries.</a:t>
            </a:r>
          </a:p>
          <a:p>
            <a:pPr lvl="1"/>
            <a:r>
              <a:rPr lang="en-US" altLang="en-US"/>
              <a:t>Steel-toed work boots or shoes will protect against rolling or falling objects that could crush a worker’s toes.</a:t>
            </a:r>
          </a:p>
          <a:p>
            <a:pPr lvl="1"/>
            <a:r>
              <a:rPr lang="en-US" altLang="en-US"/>
              <a:t>Some footwear provides metatarsal protection—that is, it protects the bones of the foot behind the toes.  Other types of protective footwear provide steel in the heel and along the ankle to help keep the ankle from being twisted.</a:t>
            </a:r>
          </a:p>
          <a:p>
            <a:pPr lvl="1"/>
            <a:r>
              <a:rPr lang="en-US" altLang="en-US"/>
              <a:t> The sole of the shoe or boot can protect against different kind of hazards.  Some soles are puncture-resistant, while slip-resistant soles should be worn on wet or slippery floors.  Remember that surfaces with water on them require a different kind of slip-resistant sole than surfaces with oily substances.</a:t>
            </a:r>
          </a:p>
          <a:p>
            <a:pPr lvl="1"/>
            <a:r>
              <a:rPr lang="en-US" altLang="en-US"/>
              <a:t>Chemical-resistant boots are needed if there is a risk of splashing from liquid chemicals, acids, or caustics.</a:t>
            </a:r>
          </a:p>
          <a:p>
            <a:pPr lvl="1"/>
            <a:r>
              <a:rPr lang="en-US" altLang="en-US"/>
              <a:t>Waterproof and cold-weather footwear may be needed if workers are in wet, muddy, or cold conditions.  Rain boots made of PVC or rubber can help keep feet dry.  Special liners can help insulate feet against extreme cold.</a:t>
            </a:r>
          </a:p>
          <a:p>
            <a:pPr lvl="1"/>
            <a:r>
              <a:rPr lang="en-US" altLang="en-US"/>
              <a:t>Finally, protective footwear should be marked “Z41” to show that it complies with ANSI standards.</a:t>
            </a:r>
          </a:p>
          <a:p>
            <a:r>
              <a:rPr lang="en-US" altLang="en-US" i="1"/>
              <a:t>Bring examples of the different types of foot protection  selected for each of the hazards identified in your company’s hazard assessment.</a:t>
            </a:r>
          </a:p>
        </p:txBody>
      </p:sp>
    </p:spTree>
    <p:extLst>
      <p:ext uri="{BB962C8B-B14F-4D97-AF65-F5344CB8AC3E}">
        <p14:creationId xmlns:p14="http://schemas.microsoft.com/office/powerpoint/2010/main" val="1758879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DE83EBFA-01EC-A445-8332-1E0D6E951FEB}" type="slidenum">
              <a:rPr lang="en-US" altLang="en-US"/>
              <a:pPr/>
              <a:t>3</a:t>
            </a:fld>
            <a:endParaRPr lang="en-US" altLang="en-US" sz="1200"/>
          </a:p>
        </p:txBody>
      </p:sp>
      <p:sp>
        <p:nvSpPr>
          <p:cNvPr id="441354" name="Rectangle 10"/>
          <p:cNvSpPr>
            <a:spLocks noGrp="1" noRot="1" noChangeAspect="1" noChangeArrowheads="1" noTextEdit="1"/>
          </p:cNvSpPr>
          <p:nvPr>
            <p:ph type="sldImg"/>
          </p:nvPr>
        </p:nvSpPr>
        <p:spPr>
          <a:ln/>
        </p:spPr>
      </p:sp>
      <p:sp>
        <p:nvSpPr>
          <p:cNvPr id="441355" name="Rectangle 11"/>
          <p:cNvSpPr>
            <a:spLocks noGrp="1" noChangeArrowheads="1"/>
          </p:cNvSpPr>
          <p:nvPr>
            <p:ph type="body" idx="1"/>
          </p:nvPr>
        </p:nvSpPr>
        <p:spPr/>
        <p:txBody>
          <a:bodyPr/>
          <a:lstStyle/>
          <a:p>
            <a:r>
              <a:rPr lang="en-US" altLang="en-US" b="1" dirty="0"/>
              <a:t>Slide Show Notes</a:t>
            </a:r>
          </a:p>
          <a:p>
            <a:r>
              <a:rPr lang="en-US" altLang="en-US" dirty="0"/>
              <a:t>A hazard assessment is essential to understanding the type of hazards employees might be exposed to, and should be conducted before selecting PPE.  Here is an overview of how a hazard assessment is conducted:</a:t>
            </a:r>
          </a:p>
          <a:p>
            <a:pPr lvl="1"/>
            <a:r>
              <a:rPr lang="en-US" altLang="en-US" dirty="0"/>
              <a:t>First, evaluate every job function in every department for potential hazards.</a:t>
            </a:r>
          </a:p>
          <a:p>
            <a:pPr lvl="1"/>
            <a:r>
              <a:rPr lang="en-US" altLang="en-US" dirty="0"/>
              <a:t>Determine if there are hazards present for each job function, and record what these hazards are.  A simple checklist showing a variety of possible hazards may be all that is required.</a:t>
            </a:r>
          </a:p>
          <a:p>
            <a:pPr lvl="1"/>
            <a:r>
              <a:rPr lang="en-US" altLang="en-US" dirty="0"/>
              <a:t>Use the checklist to determine if there are hazards to the eyes, respiratory system, hands, feet, head, or other parts of the body.</a:t>
            </a:r>
          </a:p>
          <a:p>
            <a:pPr lvl="1"/>
            <a:r>
              <a:rPr lang="en-US" altLang="en-US" dirty="0"/>
              <a:t>Finally, determine what type of PPE will protect against the hazards that are found.  For example, if there is an eye hazard present, determine if safety glasses are adequate or whether workers need goggles.</a:t>
            </a:r>
          </a:p>
          <a:p>
            <a:r>
              <a:rPr lang="en-US" altLang="en-US" i="1" dirty="0"/>
              <a:t>Develop a simple checklist that includes the items listed on the following slides for each part of the body. Use the checklist to evaluate each job to determine if potential hazards are present.</a:t>
            </a:r>
          </a:p>
        </p:txBody>
      </p:sp>
    </p:spTree>
    <p:extLst>
      <p:ext uri="{BB962C8B-B14F-4D97-AF65-F5344CB8AC3E}">
        <p14:creationId xmlns:p14="http://schemas.microsoft.com/office/powerpoint/2010/main" val="967936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BCEC591F-23DC-CA4E-884F-2418AE011EE5}" type="slidenum">
              <a:rPr lang="en-US" altLang="en-US"/>
              <a:pPr/>
              <a:t>21</a:t>
            </a:fld>
            <a:endParaRPr lang="en-US" altLang="en-US" sz="1200"/>
          </a:p>
        </p:txBody>
      </p:sp>
      <p:sp>
        <p:nvSpPr>
          <p:cNvPr id="457736" name="Rectangle 8"/>
          <p:cNvSpPr>
            <a:spLocks noGrp="1" noRot="1" noChangeAspect="1" noChangeArrowheads="1" noTextEdit="1"/>
          </p:cNvSpPr>
          <p:nvPr>
            <p:ph type="sldImg"/>
          </p:nvPr>
        </p:nvSpPr>
        <p:spPr>
          <a:ln/>
        </p:spPr>
      </p:sp>
      <p:sp>
        <p:nvSpPr>
          <p:cNvPr id="457737" name="Rectangle 9"/>
          <p:cNvSpPr>
            <a:spLocks noGrp="1" noChangeArrowheads="1"/>
          </p:cNvSpPr>
          <p:nvPr>
            <p:ph type="body" idx="1"/>
          </p:nvPr>
        </p:nvSpPr>
        <p:spPr/>
        <p:txBody>
          <a:bodyPr/>
          <a:lstStyle/>
          <a:p>
            <a:r>
              <a:rPr lang="en-US" altLang="en-US" b="1"/>
              <a:t>Slide Show Notes</a:t>
            </a:r>
          </a:p>
          <a:p>
            <a:r>
              <a:rPr lang="en-US" altLang="en-US"/>
              <a:t>The proper wear and care of foot protection should not be taken for granted.</a:t>
            </a:r>
          </a:p>
          <a:p>
            <a:pPr lvl="1"/>
            <a:r>
              <a:rPr lang="en-US" altLang="en-US"/>
              <a:t>Protective footwear should be comfortable, just like everyday shoes.</a:t>
            </a:r>
          </a:p>
          <a:p>
            <a:pPr lvl="1"/>
            <a:r>
              <a:rPr lang="en-US" altLang="en-US"/>
              <a:t>It should be inspected before each use, to make sure it will provide the protection it is intended to provide.</a:t>
            </a:r>
          </a:p>
          <a:p>
            <a:pPr lvl="1"/>
            <a:r>
              <a:rPr lang="en-US" altLang="en-US"/>
              <a:t>Make sure that boots designed to protect against chemicals or other liquids do not have holes or cracks.</a:t>
            </a:r>
          </a:p>
          <a:p>
            <a:pPr lvl="1"/>
            <a:r>
              <a:rPr lang="en-US" altLang="en-US"/>
              <a:t>Soles should be checked for excessive wear, especially if they are intended to protect against slips or punctures.</a:t>
            </a:r>
          </a:p>
          <a:p>
            <a:pPr lvl="1"/>
            <a:r>
              <a:rPr lang="en-US" altLang="en-US"/>
              <a:t>Finally, protective footwear should be kept clean.  Dirt, mud, and chemicals should be removed after each use to help keep the footwear in good condition.</a:t>
            </a:r>
          </a:p>
        </p:txBody>
      </p:sp>
    </p:spTree>
    <p:extLst>
      <p:ext uri="{BB962C8B-B14F-4D97-AF65-F5344CB8AC3E}">
        <p14:creationId xmlns:p14="http://schemas.microsoft.com/office/powerpoint/2010/main" val="1589012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7DD98453-B756-F043-B68A-6B67458BCC48}" type="slidenum">
              <a:rPr lang="en-US" altLang="en-US"/>
              <a:pPr/>
              <a:t>22</a:t>
            </a:fld>
            <a:endParaRPr lang="en-US" altLang="en-US" sz="1200"/>
          </a:p>
        </p:txBody>
      </p:sp>
      <p:sp>
        <p:nvSpPr>
          <p:cNvPr id="458760" name="Rectangle 8"/>
          <p:cNvSpPr>
            <a:spLocks noGrp="1" noRot="1" noChangeAspect="1" noChangeArrowheads="1" noTextEdit="1"/>
          </p:cNvSpPr>
          <p:nvPr>
            <p:ph type="sldImg"/>
          </p:nvPr>
        </p:nvSpPr>
        <p:spPr>
          <a:ln/>
        </p:spPr>
      </p:sp>
      <p:sp>
        <p:nvSpPr>
          <p:cNvPr id="458761" name="Rectangle 9"/>
          <p:cNvSpPr>
            <a:spLocks noGrp="1" noChangeArrowheads="1"/>
          </p:cNvSpPr>
          <p:nvPr>
            <p:ph type="body" idx="1"/>
          </p:nvPr>
        </p:nvSpPr>
        <p:spPr>
          <a:xfrm>
            <a:off x="1155700" y="4416425"/>
            <a:ext cx="4857750" cy="4175125"/>
          </a:xfrm>
        </p:spPr>
        <p:txBody>
          <a:bodyPr/>
          <a:lstStyle/>
          <a:p>
            <a:r>
              <a:rPr lang="en-US" altLang="en-US" b="1" dirty="0"/>
              <a:t>Slide Show Notes</a:t>
            </a:r>
          </a:p>
          <a:p>
            <a:r>
              <a:rPr lang="en-US" altLang="en-US" dirty="0"/>
              <a:t>The right hand protection is essential for protecting a wide range of possible injuries.</a:t>
            </a:r>
          </a:p>
          <a:p>
            <a:pPr lvl="1"/>
            <a:r>
              <a:rPr lang="en-US" altLang="en-US" dirty="0"/>
              <a:t>Make sure that chemical-resistant gloves protect against the specific chemical being used.  Chemical-resistant gloves can be made of rubber, latex, </a:t>
            </a:r>
            <a:r>
              <a:rPr lang="en-US" altLang="en-US" dirty="0" err="1"/>
              <a:t>vuton</a:t>
            </a:r>
            <a:r>
              <a:rPr lang="en-US" altLang="en-US" dirty="0"/>
              <a:t>, butyl, nitrile, neoprene, or PVC, and are graded by the manufacturer for degradation, breakthrough time, and permeation rate.</a:t>
            </a:r>
          </a:p>
          <a:p>
            <a:pPr lvl="1"/>
            <a:r>
              <a:rPr lang="en-US" altLang="en-US" dirty="0"/>
              <a:t>Gloves that are made of Kevlar</a:t>
            </a:r>
            <a:r>
              <a:rPr lang="en-US" altLang="en-US" sz="900" dirty="0">
                <a:ea typeface="Times New Roman" charset="0"/>
                <a:cs typeface="Times New Roman" charset="0"/>
              </a:rPr>
              <a:t>®</a:t>
            </a:r>
            <a:r>
              <a:rPr lang="en-US" altLang="en-US" dirty="0"/>
              <a:t> and metal mesh are resistant to cuts and punctures.  These kinds of gloves should be worn when handling saws, knives, or glass.</a:t>
            </a:r>
          </a:p>
          <a:p>
            <a:pPr lvl="1"/>
            <a:r>
              <a:rPr lang="en-US" altLang="en-US" dirty="0"/>
              <a:t>Leather or canvas work gloves are commonly used to protect against cuts and scrapes.  These can be coated with other materials that improve the grip.</a:t>
            </a:r>
          </a:p>
          <a:p>
            <a:pPr lvl="1"/>
            <a:r>
              <a:rPr lang="en-US" altLang="en-US" dirty="0"/>
              <a:t>Extreme temperatures of hot </a:t>
            </a:r>
            <a:r>
              <a:rPr lang="en-US" altLang="en-US" i="1" dirty="0"/>
              <a:t>or</a:t>
            </a:r>
            <a:r>
              <a:rPr lang="en-US" altLang="en-US" dirty="0"/>
              <a:t> cold require special gloves.  Gloves made of terrycloth, leather, or pigskin help protect against burns.  Gloves with liners are helpful when working in cold conditions.</a:t>
            </a:r>
          </a:p>
          <a:p>
            <a:pPr lvl="1"/>
            <a:r>
              <a:rPr lang="en-US" altLang="en-US" dirty="0"/>
              <a:t>Electricians need lineman’s gloves designed to protect against different levels of voltage.  High-voltage gloves are black rubber with a red interior so that any cuts or damage to the outside layer can easily be seen.  Liners are worn under these gloves to help absorb perspiration.</a:t>
            </a:r>
          </a:p>
          <a:p>
            <a:r>
              <a:rPr lang="en-US" altLang="en-US" i="1" dirty="0"/>
              <a:t>Bring examples of the different types of hand protection that have been selected for each of the hazards identified in your hazard assessment.</a:t>
            </a:r>
          </a:p>
        </p:txBody>
      </p:sp>
    </p:spTree>
    <p:extLst>
      <p:ext uri="{BB962C8B-B14F-4D97-AF65-F5344CB8AC3E}">
        <p14:creationId xmlns:p14="http://schemas.microsoft.com/office/powerpoint/2010/main" val="935033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9DDA9F0B-C35D-9D4F-B166-632CA828F0B3}" type="slidenum">
              <a:rPr lang="en-US" altLang="en-US"/>
              <a:pPr/>
              <a:t>23</a:t>
            </a:fld>
            <a:endParaRPr lang="en-US" altLang="en-US" sz="1200"/>
          </a:p>
        </p:txBody>
      </p:sp>
      <p:sp>
        <p:nvSpPr>
          <p:cNvPr id="459784" name="Rectangle 8"/>
          <p:cNvSpPr>
            <a:spLocks noGrp="1" noRot="1" noChangeAspect="1" noChangeArrowheads="1" noTextEdit="1"/>
          </p:cNvSpPr>
          <p:nvPr>
            <p:ph type="sldImg"/>
          </p:nvPr>
        </p:nvSpPr>
        <p:spPr>
          <a:ln/>
        </p:spPr>
      </p:sp>
      <p:sp>
        <p:nvSpPr>
          <p:cNvPr id="459785" name="Rectangle 9"/>
          <p:cNvSpPr>
            <a:spLocks noGrp="1" noChangeArrowheads="1"/>
          </p:cNvSpPr>
          <p:nvPr>
            <p:ph type="body" idx="1"/>
          </p:nvPr>
        </p:nvSpPr>
        <p:spPr/>
        <p:txBody>
          <a:bodyPr/>
          <a:lstStyle/>
          <a:p>
            <a:r>
              <a:rPr lang="en-US" altLang="en-US" b="1" dirty="0"/>
              <a:t>Slide Show Notes</a:t>
            </a:r>
          </a:p>
          <a:p>
            <a:r>
              <a:rPr lang="en-US" altLang="en-US" dirty="0"/>
              <a:t>As with all other kinds of PPE, proper wearing of and caring for hand protection is extremely important.</a:t>
            </a:r>
          </a:p>
          <a:p>
            <a:pPr lvl="1"/>
            <a:r>
              <a:rPr lang="en-US" altLang="en-US" dirty="0"/>
              <a:t>Protective gloves should fit comfortably.  Gloves should not be too tight, which restricts hand movement, or too loose, which creates the hazard of being snagged or limits the ability to grip and feel properly.</a:t>
            </a:r>
          </a:p>
          <a:p>
            <a:pPr lvl="1"/>
            <a:r>
              <a:rPr lang="en-US" altLang="en-US" dirty="0"/>
              <a:t>Inspect protective gloves before each use.  Check chemical-resistant gloves for cracks, holes, cuts, or other damage.  Gloves that protect against cuts and punctures should not show wear or tear.  Electrician’s gloves should not have any tears or scrapes.  Aluminized heat-resistant gloves should not have abrasions on the outer surface or damage to inner linings.</a:t>
            </a:r>
          </a:p>
          <a:p>
            <a:pPr lvl="1"/>
            <a:r>
              <a:rPr lang="en-US" altLang="en-US" dirty="0"/>
              <a:t>Keep gloves clean and dry.  Chemical-resistant gloves should be decontaminated after each use.</a:t>
            </a:r>
          </a:p>
          <a:p>
            <a:pPr lvl="1"/>
            <a:r>
              <a:rPr lang="en-US" altLang="en-US" dirty="0"/>
              <a:t>Finally, gloves should be discarded if they become damaged or contaminated.</a:t>
            </a:r>
          </a:p>
          <a:p>
            <a:endParaRPr lang="en-US" altLang="en-US" dirty="0"/>
          </a:p>
        </p:txBody>
      </p:sp>
    </p:spTree>
    <p:extLst>
      <p:ext uri="{BB962C8B-B14F-4D97-AF65-F5344CB8AC3E}">
        <p14:creationId xmlns:p14="http://schemas.microsoft.com/office/powerpoint/2010/main" val="1604162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865CB6D4-C7E7-DF45-90F5-677F69C34506}" type="slidenum">
              <a:rPr lang="en-US" altLang="en-US"/>
              <a:pPr/>
              <a:t>24</a:t>
            </a:fld>
            <a:endParaRPr lang="en-US" altLang="en-US" sz="1200"/>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p:txBody>
          <a:bodyPr/>
          <a:lstStyle/>
          <a:p>
            <a:r>
              <a:rPr lang="en-US" altLang="en-US" b="1"/>
              <a:t>Slide Show Notes</a:t>
            </a:r>
          </a:p>
          <a:p>
            <a:r>
              <a:rPr lang="en-US" altLang="en-US"/>
              <a:t>As with all other kinds of PPE, proper wearing of and caring for hand protection is extremely important.</a:t>
            </a:r>
          </a:p>
          <a:p>
            <a:pPr lvl="1"/>
            <a:r>
              <a:rPr lang="en-US" altLang="en-US"/>
              <a:t>Protective gloves should fit comfortably.  Gloves should not be too tight, which restricts hand movement, or too loose, which creates the hazard of being snagged or limits the ability to grip and feel properly.</a:t>
            </a:r>
          </a:p>
          <a:p>
            <a:pPr lvl="1"/>
            <a:r>
              <a:rPr lang="en-US" altLang="en-US"/>
              <a:t>Inspect protective gloves before each use.  Check chemical-resistant gloves for cracks, holes, cuts, or other damage.  Gloves that protect against cuts and punctures should not show wear or tear.  Electrician’s gloves should not have any tears or scrapes.  Aluminized heat-resistant gloves should not have abrasions on the outer surface or damage to inner linings.</a:t>
            </a:r>
          </a:p>
          <a:p>
            <a:pPr lvl="1"/>
            <a:r>
              <a:rPr lang="en-US" altLang="en-US"/>
              <a:t>Keep gloves clean and dry.  Chemical-resistant gloves should be decontaminated after each use.</a:t>
            </a:r>
          </a:p>
          <a:p>
            <a:pPr lvl="1"/>
            <a:r>
              <a:rPr lang="en-US" altLang="en-US"/>
              <a:t>Finally, gloves should be discarded if they become damaged or contaminated.</a:t>
            </a:r>
          </a:p>
          <a:p>
            <a:endParaRPr lang="en-US" altLang="en-US"/>
          </a:p>
        </p:txBody>
      </p:sp>
    </p:spTree>
    <p:extLst>
      <p:ext uri="{BB962C8B-B14F-4D97-AF65-F5344CB8AC3E}">
        <p14:creationId xmlns:p14="http://schemas.microsoft.com/office/powerpoint/2010/main" val="1583455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B3A55F01-A463-F949-99DE-4644B0BD7EDC}" type="slidenum">
              <a:rPr lang="en-US" altLang="en-US"/>
              <a:pPr/>
              <a:t>25</a:t>
            </a:fld>
            <a:endParaRPr lang="en-US" altLang="en-US" sz="1200"/>
          </a:p>
        </p:txBody>
      </p:sp>
      <p:sp>
        <p:nvSpPr>
          <p:cNvPr id="460808" name="Rectangle 8"/>
          <p:cNvSpPr>
            <a:spLocks noGrp="1" noRot="1" noChangeAspect="1" noChangeArrowheads="1" noTextEdit="1"/>
          </p:cNvSpPr>
          <p:nvPr>
            <p:ph type="sldImg"/>
          </p:nvPr>
        </p:nvSpPr>
        <p:spPr>
          <a:ln/>
        </p:spPr>
      </p:sp>
      <p:sp>
        <p:nvSpPr>
          <p:cNvPr id="460809" name="Rectangle 9"/>
          <p:cNvSpPr>
            <a:spLocks noGrp="1" noChangeArrowheads="1"/>
          </p:cNvSpPr>
          <p:nvPr>
            <p:ph type="body" idx="1"/>
          </p:nvPr>
        </p:nvSpPr>
        <p:spPr/>
        <p:txBody>
          <a:bodyPr/>
          <a:lstStyle/>
          <a:p>
            <a:r>
              <a:rPr lang="en-US" altLang="en-US" b="1"/>
              <a:t>Slide Show Notes</a:t>
            </a:r>
          </a:p>
          <a:p>
            <a:r>
              <a:rPr lang="en-US" altLang="en-US"/>
              <a:t>As a final point about proper protection, make sure that general work clothing is selected in a way that guards against possible hazards.</a:t>
            </a:r>
          </a:p>
          <a:p>
            <a:pPr lvl="1"/>
            <a:r>
              <a:rPr lang="en-US" altLang="en-US"/>
              <a:t>Long-sleeve shirts and long pants help protect against skin damage from contact with hot or cold objects.  Long-sleeve shirts and long pants also protect against sharp or rough materials that could cause cuts and abrasions.  Working in cold conditions means wearing warm pants, coats, or jackets.</a:t>
            </a:r>
          </a:p>
          <a:p>
            <a:pPr lvl="1"/>
            <a:r>
              <a:rPr lang="en-US" altLang="en-US"/>
              <a:t>Flame-retardant clothing should be worn by welders or grinders who are exposed to sparks.</a:t>
            </a:r>
          </a:p>
          <a:p>
            <a:pPr lvl="1"/>
            <a:r>
              <a:rPr lang="en-US" altLang="en-US"/>
              <a:t>Loose clothing and jewelry should not be worn by workers who are exposed to moving machinery.  The machinery might grab loose sleeves, ties, lapels, cuffs, watches, bracelets, or rings, and pull body parts into the machine.</a:t>
            </a:r>
          </a:p>
          <a:p>
            <a:pPr lvl="1"/>
            <a:r>
              <a:rPr lang="en-US" altLang="en-US"/>
              <a:t>Finally, chemical-resistant clothing should provide protection against the specific chemicals being used.</a:t>
            </a:r>
          </a:p>
          <a:p>
            <a:r>
              <a:rPr lang="en-US" altLang="en-US" i="1"/>
              <a:t>Clarify what clothing is and is not required to protect workers against the specific hazards in your workplace.</a:t>
            </a:r>
          </a:p>
        </p:txBody>
      </p:sp>
    </p:spTree>
    <p:extLst>
      <p:ext uri="{BB962C8B-B14F-4D97-AF65-F5344CB8AC3E}">
        <p14:creationId xmlns:p14="http://schemas.microsoft.com/office/powerpoint/2010/main" val="1238547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E52C32CB-6132-CC42-8354-43A2B7A369AE}" type="slidenum">
              <a:rPr lang="en-US" altLang="en-US"/>
              <a:pPr/>
              <a:t>26</a:t>
            </a:fld>
            <a:endParaRPr lang="en-US" altLang="en-US" sz="1200"/>
          </a:p>
        </p:txBody>
      </p:sp>
      <p:sp>
        <p:nvSpPr>
          <p:cNvPr id="461834" name="Rectangle 10"/>
          <p:cNvSpPr>
            <a:spLocks noGrp="1" noRot="1" noChangeAspect="1" noChangeArrowheads="1" noTextEdit="1"/>
          </p:cNvSpPr>
          <p:nvPr>
            <p:ph type="sldImg"/>
          </p:nvPr>
        </p:nvSpPr>
        <p:spPr>
          <a:ln/>
        </p:spPr>
      </p:sp>
      <p:sp>
        <p:nvSpPr>
          <p:cNvPr id="461835" name="Rectangle 11"/>
          <p:cNvSpPr>
            <a:spLocks noGrp="1" noChangeArrowheads="1"/>
          </p:cNvSpPr>
          <p:nvPr>
            <p:ph type="body" idx="1"/>
          </p:nvPr>
        </p:nvSpPr>
        <p:spPr/>
        <p:txBody>
          <a:bodyPr/>
          <a:lstStyle/>
          <a:p>
            <a:r>
              <a:rPr lang="en-US" altLang="en-US" b="1" dirty="0"/>
              <a:t>Slide Show Notes</a:t>
            </a:r>
          </a:p>
          <a:p>
            <a:pPr lvl="1"/>
            <a:r>
              <a:rPr lang="en-US" altLang="en-US" dirty="0"/>
              <a:t>Do understand how to select proper PPE?  </a:t>
            </a:r>
          </a:p>
          <a:p>
            <a:pPr lvl="1"/>
            <a:r>
              <a:rPr lang="en-US" altLang="en-US" dirty="0"/>
              <a:t>Do you understand the proper use and care of PPE?</a:t>
            </a:r>
          </a:p>
          <a:p>
            <a:pPr lvl="1">
              <a:buFontTx/>
              <a:buNone/>
            </a:pPr>
            <a:r>
              <a:rPr lang="en-US" altLang="en-US" dirty="0"/>
              <a:t>It is important that you understand the material presented.</a:t>
            </a:r>
          </a:p>
        </p:txBody>
      </p:sp>
    </p:spTree>
    <p:extLst>
      <p:ext uri="{BB962C8B-B14F-4D97-AF65-F5344CB8AC3E}">
        <p14:creationId xmlns:p14="http://schemas.microsoft.com/office/powerpoint/2010/main" val="1454709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D282BF59-C1B7-1243-B803-3DF10142EB19}" type="slidenum">
              <a:rPr lang="en-US" altLang="en-US"/>
              <a:pPr/>
              <a:t>27</a:t>
            </a:fld>
            <a:endParaRPr lang="en-US" altLang="en-US" sz="1200"/>
          </a:p>
        </p:txBody>
      </p:sp>
      <p:sp>
        <p:nvSpPr>
          <p:cNvPr id="493574" name="Rectangle 6"/>
          <p:cNvSpPr>
            <a:spLocks noGrp="1" noRot="1" noChangeAspect="1" noChangeArrowheads="1" noTextEdit="1"/>
          </p:cNvSpPr>
          <p:nvPr>
            <p:ph type="sldImg"/>
          </p:nvPr>
        </p:nvSpPr>
        <p:spPr>
          <a:ln/>
        </p:spPr>
      </p:sp>
      <p:sp>
        <p:nvSpPr>
          <p:cNvPr id="493575" name="Rectangle 7"/>
          <p:cNvSpPr>
            <a:spLocks noGrp="1" noChangeArrowheads="1"/>
          </p:cNvSpPr>
          <p:nvPr>
            <p:ph type="body" idx="1"/>
          </p:nvPr>
        </p:nvSpPr>
        <p:spPr/>
        <p:txBody>
          <a:bodyPr/>
          <a:lstStyle/>
          <a:p>
            <a:r>
              <a:rPr lang="en-US" altLang="en-US" b="1" dirty="0"/>
              <a:t>Slide Show Notes</a:t>
            </a:r>
          </a:p>
          <a:p>
            <a:r>
              <a:rPr lang="en-US" altLang="en-US" dirty="0"/>
              <a:t>Here are the key things to remember about conducting hazard assessments and selecting PPE:</a:t>
            </a:r>
          </a:p>
          <a:p>
            <a:pPr lvl="1"/>
            <a:r>
              <a:rPr lang="en-US" altLang="en-US" dirty="0"/>
              <a:t>First, conduct hazard assessments to ensure that all parts of the body are adequately protected.</a:t>
            </a:r>
          </a:p>
          <a:p>
            <a:pPr lvl="1"/>
            <a:r>
              <a:rPr lang="en-US" altLang="en-US" dirty="0"/>
              <a:t>Second, conduct and certify the hazard assessment for each type of job.</a:t>
            </a:r>
          </a:p>
          <a:p>
            <a:pPr lvl="1"/>
            <a:r>
              <a:rPr lang="en-US" altLang="en-US" dirty="0"/>
              <a:t>Third, select the appropriate kinds of PPE for all of the hazards that have been identified.</a:t>
            </a:r>
          </a:p>
          <a:p>
            <a:pPr lvl="1"/>
            <a:r>
              <a:rPr lang="en-US" altLang="en-US" dirty="0"/>
              <a:t>And finally, train employees how to wear and care for PPE.</a:t>
            </a:r>
          </a:p>
          <a:p>
            <a:r>
              <a:rPr lang="en-US" altLang="en-US" dirty="0"/>
              <a:t>This concludes the training session on Personal Protective Equipment. </a:t>
            </a:r>
          </a:p>
        </p:txBody>
      </p:sp>
    </p:spTree>
    <p:extLst>
      <p:ext uri="{BB962C8B-B14F-4D97-AF65-F5344CB8AC3E}">
        <p14:creationId xmlns:p14="http://schemas.microsoft.com/office/powerpoint/2010/main" val="1034978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a:ln/>
        </p:spPr>
      </p:sp>
      <p:sp>
        <p:nvSpPr>
          <p:cNvPr id="7885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i="1" dirty="0">
                <a:latin typeface="Tahoma" charset="0"/>
                <a:ea typeface="ＭＳ Ｐゴシック" charset="-128"/>
              </a:rPr>
              <a:t>Read the slide……..</a:t>
            </a:r>
          </a:p>
          <a:p>
            <a:pPr eaLnBrk="1" hangingPunct="1">
              <a:spcBef>
                <a:spcPct val="0"/>
              </a:spcBef>
            </a:pPr>
            <a:endParaRPr lang="en-US" altLang="en-US" i="1" dirty="0">
              <a:latin typeface="Tahoma" charset="0"/>
              <a:ea typeface="ＭＳ Ｐゴシック" charset="-128"/>
            </a:endParaRPr>
          </a:p>
          <a:p>
            <a:pPr eaLnBrk="1" hangingPunct="1">
              <a:spcBef>
                <a:spcPct val="0"/>
              </a:spcBef>
            </a:pPr>
            <a:r>
              <a:rPr lang="en-US" altLang="en-US" dirty="0">
                <a:latin typeface="Tahoma" charset="0"/>
                <a:ea typeface="ＭＳ Ｐゴシック" charset="-128"/>
              </a:rPr>
              <a:t>OSHA 1910 </a:t>
            </a:r>
            <a:r>
              <a:rPr lang="en-US" altLang="en-US" b="1" dirty="0">
                <a:latin typeface="Tahoma" charset="0"/>
                <a:ea typeface="ＭＳ Ｐゴシック" charset="-128"/>
              </a:rPr>
              <a:t>Subpart I </a:t>
            </a:r>
            <a:r>
              <a:rPr lang="en-US" altLang="en-US" dirty="0">
                <a:latin typeface="Tahoma" charset="0"/>
                <a:ea typeface="ＭＳ Ｐゴシック" charset="-128"/>
              </a:rPr>
              <a:t>is Personal Protective Equipment. Electrical protective equipment is found in 1910.137 </a:t>
            </a:r>
          </a:p>
          <a:p>
            <a:pPr eaLnBrk="1" hangingPunct="1">
              <a:spcBef>
                <a:spcPct val="0"/>
              </a:spcBef>
            </a:pPr>
            <a:endParaRPr lang="en-US" altLang="en-US" dirty="0">
              <a:latin typeface="Tahoma" charset="0"/>
              <a:ea typeface="ＭＳ Ｐゴシック" charset="-128"/>
            </a:endParaRPr>
          </a:p>
          <a:p>
            <a:pPr eaLnBrk="1" hangingPunct="1">
              <a:spcBef>
                <a:spcPct val="0"/>
              </a:spcBef>
            </a:pPr>
            <a:r>
              <a:rPr lang="en-US" altLang="en-US" dirty="0">
                <a:latin typeface="Tahoma" charset="0"/>
                <a:ea typeface="ＭＳ Ｐゴシック" charset="-128"/>
              </a:rPr>
              <a:t>NFPA 70E has requirements for PPE including arc rated PPE.</a:t>
            </a:r>
          </a:p>
          <a:p>
            <a:pPr eaLnBrk="1" hangingPunct="1">
              <a:spcBef>
                <a:spcPct val="0"/>
              </a:spcBef>
            </a:pPr>
            <a:endParaRPr lang="en-US" altLang="en-US" dirty="0">
              <a:latin typeface="Tahoma" charset="0"/>
              <a:ea typeface="ＭＳ Ｐゴシック" charset="-128"/>
            </a:endParaRPr>
          </a:p>
          <a:p>
            <a:pPr eaLnBrk="1" hangingPunct="1">
              <a:spcBef>
                <a:spcPct val="0"/>
              </a:spcBef>
            </a:pPr>
            <a:r>
              <a:rPr lang="en-US" altLang="en-US" dirty="0">
                <a:latin typeface="Tahoma" charset="0"/>
                <a:ea typeface="ＭＳ Ｐゴシック" charset="-128"/>
              </a:rPr>
              <a:t>ASTM  and ANSI have requirements for PPE</a:t>
            </a:r>
          </a:p>
        </p:txBody>
      </p:sp>
      <p:sp>
        <p:nvSpPr>
          <p:cNvPr id="7885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SzPct val="115000"/>
              <a:defRPr sz="1200">
                <a:solidFill>
                  <a:schemeClr val="tx1"/>
                </a:solidFill>
                <a:latin typeface="Times New Roman" charset="0"/>
                <a:ea typeface="Arial" charset="0"/>
                <a:cs typeface="Arial" charset="0"/>
              </a:defRPr>
            </a:lvl1pPr>
            <a:lvl2pPr marL="742950" indent="-285750">
              <a:spcBef>
                <a:spcPct val="30000"/>
              </a:spcBef>
              <a:buChar char="•"/>
              <a:defRPr sz="1200">
                <a:solidFill>
                  <a:schemeClr val="tx1"/>
                </a:solidFill>
                <a:latin typeface="Times New Roman" charset="0"/>
                <a:ea typeface="Arial" charset="0"/>
                <a:cs typeface="Arial" charset="0"/>
              </a:defRPr>
            </a:lvl2pPr>
            <a:lvl3pPr marL="1143000" indent="-228600">
              <a:spcBef>
                <a:spcPct val="30000"/>
              </a:spcBef>
              <a:buChar char="–"/>
              <a:defRPr sz="1100">
                <a:solidFill>
                  <a:schemeClr val="tx1"/>
                </a:solidFill>
                <a:latin typeface="Times New Roman" charset="0"/>
                <a:ea typeface="Arial" charset="0"/>
                <a:cs typeface="Arial" charset="0"/>
              </a:defRPr>
            </a:lvl3pPr>
            <a:lvl4pPr marL="1600200" indent="-228600">
              <a:spcBef>
                <a:spcPct val="30000"/>
              </a:spcBef>
              <a:defRPr sz="1200">
                <a:solidFill>
                  <a:schemeClr val="tx1"/>
                </a:solidFill>
                <a:latin typeface="Times New Roman" charset="0"/>
                <a:ea typeface="Arial" charset="0"/>
                <a:cs typeface="Arial" charset="0"/>
              </a:defRPr>
            </a:lvl4pPr>
            <a:lvl5pPr marL="2057400" indent="-228600">
              <a:spcBef>
                <a:spcPct val="30000"/>
              </a:spcBef>
              <a:defRPr sz="1200">
                <a:solidFill>
                  <a:schemeClr val="tx1"/>
                </a:solidFill>
                <a:latin typeface="Times New Roman"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Times New Roman"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Times New Roman"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Times New Roman"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Times New Roman" charset="0"/>
                <a:ea typeface="Arial" charset="0"/>
                <a:cs typeface="Arial" charset="0"/>
              </a:defRPr>
            </a:lvl9pPr>
          </a:lstStyle>
          <a:p>
            <a:pPr eaLnBrk="1" hangingPunct="1">
              <a:spcBef>
                <a:spcPct val="20000"/>
              </a:spcBef>
              <a:buSzTx/>
            </a:pPr>
            <a:fld id="{83A1591B-7477-534B-82FD-C7FD998A88E3}" type="slidenum">
              <a:rPr lang="en-US" altLang="en-US">
                <a:latin typeface="Tahoma" charset="0"/>
                <a:ea typeface="ＭＳ Ｐゴシック" charset="-128"/>
              </a:rPr>
              <a:pPr eaLnBrk="1" hangingPunct="1">
                <a:spcBef>
                  <a:spcPct val="20000"/>
                </a:spcBef>
                <a:buSzTx/>
              </a:pPr>
              <a:t>28</a:t>
            </a:fld>
            <a:endParaRPr lang="en-US" altLang="en-US">
              <a:latin typeface="Tahoma" charset="0"/>
              <a:ea typeface="ＭＳ Ｐゴシック" charset="-128"/>
            </a:endParaRPr>
          </a:p>
        </p:txBody>
      </p:sp>
    </p:spTree>
    <p:extLst>
      <p:ext uri="{BB962C8B-B14F-4D97-AF65-F5344CB8AC3E}">
        <p14:creationId xmlns:p14="http://schemas.microsoft.com/office/powerpoint/2010/main" val="165978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F265193A-265E-7D42-9AC0-085A4BAAE2BC}" type="slidenum">
              <a:rPr lang="en-US" altLang="en-US"/>
              <a:pPr/>
              <a:t>4</a:t>
            </a:fld>
            <a:endParaRPr lang="en-US" altLang="en-US" sz="1200"/>
          </a:p>
        </p:txBody>
      </p:sp>
      <p:sp>
        <p:nvSpPr>
          <p:cNvPr id="442378" name="Rectangle 10"/>
          <p:cNvSpPr>
            <a:spLocks noGrp="1" noRot="1" noChangeAspect="1" noChangeArrowheads="1" noTextEdit="1"/>
          </p:cNvSpPr>
          <p:nvPr>
            <p:ph type="sldImg"/>
          </p:nvPr>
        </p:nvSpPr>
        <p:spPr>
          <a:ln/>
        </p:spPr>
      </p:sp>
      <p:sp>
        <p:nvSpPr>
          <p:cNvPr id="442379" name="Rectangle 11"/>
          <p:cNvSpPr>
            <a:spLocks noGrp="1" noChangeArrowheads="1"/>
          </p:cNvSpPr>
          <p:nvPr>
            <p:ph type="body" idx="1"/>
          </p:nvPr>
        </p:nvSpPr>
        <p:spPr/>
        <p:txBody>
          <a:bodyPr/>
          <a:lstStyle/>
          <a:p>
            <a:r>
              <a:rPr lang="en-US" altLang="en-US" b="1" dirty="0"/>
              <a:t>Slide Show Notes</a:t>
            </a:r>
          </a:p>
          <a:p>
            <a:r>
              <a:rPr lang="en-US" altLang="en-US" dirty="0"/>
              <a:t>Hazard assessments are conducted to protect each part of the body.  Let’s start with the eyes and face.</a:t>
            </a:r>
          </a:p>
          <a:p>
            <a:pPr lvl="1"/>
            <a:r>
              <a:rPr lang="en-US" altLang="en-US" dirty="0"/>
              <a:t>Evaluate the workplace to see if employees are exposed to flying particles such as dust from grinding, metal chips from machine shop equipment, or wood chips from a cabinet shop.  Flying particles cause the majority of eye injuries in the workplace.</a:t>
            </a:r>
          </a:p>
          <a:p>
            <a:pPr lvl="1"/>
            <a:r>
              <a:rPr lang="en-US" altLang="en-US" dirty="0"/>
              <a:t>Molten metal is a hazard to the eyes and face if employees are exposed to metal that could splash up and damage the eyes or burn the face.</a:t>
            </a:r>
          </a:p>
          <a:p>
            <a:pPr lvl="1"/>
            <a:r>
              <a:rPr lang="en-US" altLang="en-US" dirty="0"/>
              <a:t>Liquid chemicals are also a common eye and face hazard.  Examples include aerosol cans, cleaning solutions, solvents for cleaning metal, spray adhesive, and spray paints; these might be splashed or sprayed into a worker’s face or eyes.</a:t>
            </a:r>
          </a:p>
        </p:txBody>
      </p:sp>
    </p:spTree>
    <p:extLst>
      <p:ext uri="{BB962C8B-B14F-4D97-AF65-F5344CB8AC3E}">
        <p14:creationId xmlns:p14="http://schemas.microsoft.com/office/powerpoint/2010/main" val="542076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1649FA0E-19F4-BB47-8D9B-AC8BD1D8FE56}" type="slidenum">
              <a:rPr lang="en-US" altLang="en-US"/>
              <a:pPr/>
              <a:t>5</a:t>
            </a:fld>
            <a:endParaRPr lang="en-US" altLang="en-US" sz="1200"/>
          </a:p>
        </p:txBody>
      </p:sp>
      <p:sp>
        <p:nvSpPr>
          <p:cNvPr id="443403" name="Rectangle 11"/>
          <p:cNvSpPr>
            <a:spLocks noGrp="1" noRot="1" noChangeAspect="1" noChangeArrowheads="1" noTextEdit="1"/>
          </p:cNvSpPr>
          <p:nvPr>
            <p:ph type="sldImg"/>
          </p:nvPr>
        </p:nvSpPr>
        <p:spPr>
          <a:ln/>
        </p:spPr>
      </p:sp>
      <p:sp>
        <p:nvSpPr>
          <p:cNvPr id="443404" name="Rectangle 12"/>
          <p:cNvSpPr>
            <a:spLocks noGrp="1" noChangeArrowheads="1"/>
          </p:cNvSpPr>
          <p:nvPr>
            <p:ph type="body" idx="1"/>
          </p:nvPr>
        </p:nvSpPr>
        <p:spPr/>
        <p:txBody>
          <a:bodyPr/>
          <a:lstStyle/>
          <a:p>
            <a:r>
              <a:rPr lang="en-US" altLang="en-US" b="1" dirty="0"/>
              <a:t>Slide Show Notes</a:t>
            </a:r>
          </a:p>
          <a:p>
            <a:r>
              <a:rPr lang="en-US" altLang="en-US" dirty="0"/>
              <a:t>Hazard assessments for respiratory protection should evaluate the following conditions:</a:t>
            </a:r>
          </a:p>
          <a:p>
            <a:pPr lvl="1"/>
            <a:r>
              <a:rPr lang="en-US" altLang="en-US" dirty="0"/>
              <a:t>Potential inhalation of airborne dusts or particulates, which might come from grinding, cutting, sanding, or welding operations.  Other dusts might come from wood chips, grain, or other solid granular materials.</a:t>
            </a:r>
          </a:p>
          <a:p>
            <a:pPr lvl="1"/>
            <a:r>
              <a:rPr lang="en-US" altLang="en-US" dirty="0"/>
              <a:t>Inhalation of chemical vapors or fumes, which can come from a wide variety of operations involving chemicals.  Using solvents, spraying with aerosols, painting operations, bulk handling, including loading or unloading, of chemicals are just a few examples of jobs that could result in inhaling chemical vapors or fumes.</a:t>
            </a:r>
          </a:p>
          <a:p>
            <a:pPr lvl="1"/>
            <a:r>
              <a:rPr lang="en-US" altLang="en-US" dirty="0"/>
              <a:t>Lack of oxygen, which can affect workers in confined spaces, usually refers to jobs in confined spaces where there may not be enough oxygen to enter without respiratory protection.</a:t>
            </a:r>
          </a:p>
          <a:p>
            <a:r>
              <a:rPr lang="en-US" altLang="en-US" dirty="0"/>
              <a:t>Think about the kinds of jobs and operations in your workplace that require respiratory protection.</a:t>
            </a:r>
            <a:endParaRPr lang="en-US" altLang="en-US" i="1" dirty="0"/>
          </a:p>
          <a:p>
            <a:r>
              <a:rPr lang="en-US" altLang="en-US" i="1" dirty="0"/>
              <a:t>Modify or delete this slide and the next slide as they apply or do not apply to your workplace.</a:t>
            </a:r>
          </a:p>
        </p:txBody>
      </p:sp>
    </p:spTree>
    <p:extLst>
      <p:ext uri="{BB962C8B-B14F-4D97-AF65-F5344CB8AC3E}">
        <p14:creationId xmlns:p14="http://schemas.microsoft.com/office/powerpoint/2010/main" val="1094688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B3E1D8E2-927E-F745-8283-92DFDED1BD9A}" type="slidenum">
              <a:rPr lang="en-US" altLang="en-US"/>
              <a:pPr/>
              <a:t>6</a:t>
            </a:fld>
            <a:endParaRPr lang="en-US" altLang="en-US" sz="1200"/>
          </a:p>
        </p:txBody>
      </p:sp>
      <p:sp>
        <p:nvSpPr>
          <p:cNvPr id="495622" name="Rectangle 6"/>
          <p:cNvSpPr>
            <a:spLocks noGrp="1" noRot="1" noChangeAspect="1" noChangeArrowheads="1" noTextEdit="1"/>
          </p:cNvSpPr>
          <p:nvPr>
            <p:ph type="sldImg"/>
          </p:nvPr>
        </p:nvSpPr>
        <p:spPr>
          <a:ln/>
        </p:spPr>
      </p:sp>
      <p:sp>
        <p:nvSpPr>
          <p:cNvPr id="495623" name="Rectangle 7"/>
          <p:cNvSpPr>
            <a:spLocks noGrp="1" noChangeArrowheads="1"/>
          </p:cNvSpPr>
          <p:nvPr>
            <p:ph type="body" idx="1"/>
          </p:nvPr>
        </p:nvSpPr>
        <p:spPr/>
        <p:txBody>
          <a:bodyPr/>
          <a:lstStyle/>
          <a:p>
            <a:r>
              <a:rPr lang="en-US" altLang="en-US" b="1" dirty="0"/>
              <a:t>Slide Show Notes</a:t>
            </a:r>
          </a:p>
          <a:p>
            <a:r>
              <a:rPr lang="en-US" altLang="en-US" dirty="0"/>
              <a:t>After the assessment has identified the potential for exposure to dusts, chemical vapors, or lack of oxygen, it still needs to go further in taking the following steps:</a:t>
            </a:r>
          </a:p>
          <a:p>
            <a:pPr lvl="1"/>
            <a:r>
              <a:rPr lang="en-US" altLang="en-US" dirty="0"/>
              <a:t>Identify the specific sources of the respiratory hazard.</a:t>
            </a:r>
          </a:p>
          <a:p>
            <a:pPr lvl="1"/>
            <a:r>
              <a:rPr lang="en-US" altLang="en-US" dirty="0"/>
              <a:t>Review the work processes to determine where the exposures exist and the magnitude of the exposure.</a:t>
            </a:r>
          </a:p>
          <a:p>
            <a:pPr lvl="1"/>
            <a:r>
              <a:rPr lang="en-US" altLang="en-US" dirty="0"/>
              <a:t>And finally, monitor the exposure if necessary to measure the degree of the hazard.</a:t>
            </a:r>
          </a:p>
          <a:p>
            <a:r>
              <a:rPr lang="en-US" altLang="en-US" i="1" dirty="0"/>
              <a:t>Modify or delete this slide as it applies to your workplace.</a:t>
            </a:r>
          </a:p>
        </p:txBody>
      </p:sp>
    </p:spTree>
    <p:extLst>
      <p:ext uri="{BB962C8B-B14F-4D97-AF65-F5344CB8AC3E}">
        <p14:creationId xmlns:p14="http://schemas.microsoft.com/office/powerpoint/2010/main" val="1831201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C3E32687-3523-0048-9383-27C5C345A411}" type="slidenum">
              <a:rPr lang="en-US" altLang="en-US"/>
              <a:pPr/>
              <a:t>7</a:t>
            </a:fld>
            <a:endParaRPr lang="en-US" altLang="en-US" sz="1200"/>
          </a:p>
        </p:txBody>
      </p:sp>
      <p:sp>
        <p:nvSpPr>
          <p:cNvPr id="444424" name="Rectangle 8"/>
          <p:cNvSpPr>
            <a:spLocks noGrp="1" noRot="1" noChangeAspect="1" noChangeArrowheads="1" noTextEdit="1"/>
          </p:cNvSpPr>
          <p:nvPr>
            <p:ph type="sldImg"/>
          </p:nvPr>
        </p:nvSpPr>
        <p:spPr>
          <a:ln/>
        </p:spPr>
      </p:sp>
      <p:sp>
        <p:nvSpPr>
          <p:cNvPr id="444425" name="Rectangle 9"/>
          <p:cNvSpPr>
            <a:spLocks noGrp="1" noChangeArrowheads="1"/>
          </p:cNvSpPr>
          <p:nvPr>
            <p:ph type="body" idx="1"/>
          </p:nvPr>
        </p:nvSpPr>
        <p:spPr/>
        <p:txBody>
          <a:bodyPr/>
          <a:lstStyle/>
          <a:p>
            <a:r>
              <a:rPr lang="en-US" altLang="en-US" b="1" dirty="0"/>
              <a:t>Slide Show Notes</a:t>
            </a:r>
          </a:p>
          <a:p>
            <a:r>
              <a:rPr lang="en-US" altLang="en-US" dirty="0"/>
              <a:t>When assessing for head hazards, consider these possible causes:</a:t>
            </a:r>
          </a:p>
          <a:p>
            <a:pPr lvl="1"/>
            <a:r>
              <a:rPr lang="en-US" altLang="en-US" dirty="0"/>
              <a:t>Falling objects can be a major cause of head injuries.  Determine if the job exposes workers to objects falling from above, such when there are employees in an area with other employees working above them on scaffolds or catwalks.</a:t>
            </a:r>
          </a:p>
          <a:p>
            <a:pPr lvl="1"/>
            <a:r>
              <a:rPr lang="en-US" altLang="en-US" dirty="0"/>
              <a:t>Exposed electrical conductors may be a hazard, requiring workers to wear appropriate hard hats—those that do not conduct electricity.</a:t>
            </a:r>
          </a:p>
          <a:p>
            <a:pPr lvl="1"/>
            <a:r>
              <a:rPr lang="en-US" altLang="en-US" dirty="0"/>
              <a:t>Finally, low-hanging obstructions present another head hazard, such as when an employee needs to walk or crawl under equipment to perform maintenance or cleaning.</a:t>
            </a:r>
          </a:p>
          <a:p>
            <a:r>
              <a:rPr lang="en-US" altLang="en-US" i="1" dirty="0"/>
              <a:t>These are the primary causes of head injuries. Can you think of any other potential head hazards specific to your workplace that are not listed on this slide?</a:t>
            </a:r>
          </a:p>
        </p:txBody>
      </p:sp>
    </p:spTree>
    <p:extLst>
      <p:ext uri="{BB962C8B-B14F-4D97-AF65-F5344CB8AC3E}">
        <p14:creationId xmlns:p14="http://schemas.microsoft.com/office/powerpoint/2010/main" val="455331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7AEB2137-DA46-A848-8AE6-53A2E6078918}" type="slidenum">
              <a:rPr lang="en-US" altLang="en-US"/>
              <a:pPr/>
              <a:t>8</a:t>
            </a:fld>
            <a:endParaRPr lang="en-US" altLang="en-US" sz="1200"/>
          </a:p>
        </p:txBody>
      </p:sp>
      <p:sp>
        <p:nvSpPr>
          <p:cNvPr id="445448" name="Rectangle 8"/>
          <p:cNvSpPr>
            <a:spLocks noGrp="1" noRot="1" noChangeAspect="1" noChangeArrowheads="1" noTextEdit="1"/>
          </p:cNvSpPr>
          <p:nvPr>
            <p:ph type="sldImg"/>
          </p:nvPr>
        </p:nvSpPr>
        <p:spPr>
          <a:ln/>
        </p:spPr>
      </p:sp>
      <p:sp>
        <p:nvSpPr>
          <p:cNvPr id="445449" name="Rectangle 9"/>
          <p:cNvSpPr>
            <a:spLocks noGrp="1" noChangeArrowheads="1"/>
          </p:cNvSpPr>
          <p:nvPr>
            <p:ph type="body" idx="1"/>
          </p:nvPr>
        </p:nvSpPr>
        <p:spPr/>
        <p:txBody>
          <a:bodyPr/>
          <a:lstStyle/>
          <a:p>
            <a:pPr>
              <a:lnSpc>
                <a:spcPct val="90000"/>
              </a:lnSpc>
            </a:pPr>
            <a:r>
              <a:rPr lang="en-US" altLang="en-US" b="1"/>
              <a:t>Slide Show Notes</a:t>
            </a:r>
          </a:p>
          <a:p>
            <a:pPr>
              <a:lnSpc>
                <a:spcPct val="90000"/>
              </a:lnSpc>
            </a:pPr>
            <a:r>
              <a:rPr lang="en-US" altLang="en-US"/>
              <a:t>Your hazard assessment should not forget potential foot hazards.  There are many possible hazards to feet:</a:t>
            </a:r>
          </a:p>
          <a:p>
            <a:pPr lvl="1">
              <a:lnSpc>
                <a:spcPct val="90000"/>
              </a:lnSpc>
            </a:pPr>
            <a:r>
              <a:rPr lang="en-US" altLang="en-US"/>
              <a:t>Falling, rolling, or sharp objects that are dropped on feet by employees who handle heavy objects.  In some workplaces, employees are exposed to heavy rolling objects such as large rolls of paper or forklift tires, which can crush someone’s foot.  In some workplaces, there are sharp objects that might pierce the sole of your shoe and foot.</a:t>
            </a:r>
          </a:p>
          <a:p>
            <a:pPr lvl="1">
              <a:lnSpc>
                <a:spcPct val="90000"/>
              </a:lnSpc>
            </a:pPr>
            <a:r>
              <a:rPr lang="en-US" altLang="en-US"/>
              <a:t>There may be electrical hazards in some workplaces that require employees to wear insulated footwear that contain no metal.</a:t>
            </a:r>
          </a:p>
          <a:p>
            <a:pPr lvl="1">
              <a:lnSpc>
                <a:spcPct val="90000"/>
              </a:lnSpc>
            </a:pPr>
            <a:r>
              <a:rPr lang="en-US" altLang="en-US"/>
              <a:t>Slippery walking surfaces may cause falls.  While a fall might not injure the a foot, slippery floors are considered a foot hazard because proper footwear is required to reduce the hazard.</a:t>
            </a:r>
          </a:p>
          <a:p>
            <a:pPr lvl="1">
              <a:lnSpc>
                <a:spcPct val="90000"/>
              </a:lnSpc>
            </a:pPr>
            <a:r>
              <a:rPr lang="en-US" altLang="en-US"/>
              <a:t>Hazardous chemicals could be a foot hazard if there is a possibility of splashing them on the feet.</a:t>
            </a:r>
          </a:p>
          <a:p>
            <a:pPr lvl="1">
              <a:lnSpc>
                <a:spcPct val="90000"/>
              </a:lnSpc>
            </a:pPr>
            <a:r>
              <a:rPr lang="en-US" altLang="en-US"/>
              <a:t>Finally, cold weather conditions can be a foot hazard if there is the possibility of frostbite.</a:t>
            </a:r>
          </a:p>
          <a:p>
            <a:pPr>
              <a:lnSpc>
                <a:spcPct val="90000"/>
              </a:lnSpc>
            </a:pPr>
            <a:r>
              <a:rPr lang="en-US" altLang="en-US" i="1"/>
              <a:t>These are the primary types and causes of foot injuries. Can you think of any other potential foot hazards specific to your workplace that are not listed on this slide?</a:t>
            </a:r>
          </a:p>
        </p:txBody>
      </p:sp>
    </p:spTree>
    <p:extLst>
      <p:ext uri="{BB962C8B-B14F-4D97-AF65-F5344CB8AC3E}">
        <p14:creationId xmlns:p14="http://schemas.microsoft.com/office/powerpoint/2010/main" val="1416117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4231B42C-7E88-9E44-B0A2-149E7406C302}" type="slidenum">
              <a:rPr lang="en-US" altLang="en-US"/>
              <a:pPr/>
              <a:t>9</a:t>
            </a:fld>
            <a:endParaRPr lang="en-US" altLang="en-US" sz="1200"/>
          </a:p>
        </p:txBody>
      </p:sp>
      <p:sp>
        <p:nvSpPr>
          <p:cNvPr id="439306" name="Rectangle 10"/>
          <p:cNvSpPr>
            <a:spLocks noGrp="1" noRot="1" noChangeAspect="1" noChangeArrowheads="1" noTextEdit="1"/>
          </p:cNvSpPr>
          <p:nvPr>
            <p:ph type="sldImg"/>
          </p:nvPr>
        </p:nvSpPr>
        <p:spPr>
          <a:ln/>
        </p:spPr>
      </p:sp>
      <p:sp>
        <p:nvSpPr>
          <p:cNvPr id="439307" name="Rectangle 11"/>
          <p:cNvSpPr>
            <a:spLocks noGrp="1" noChangeArrowheads="1"/>
          </p:cNvSpPr>
          <p:nvPr>
            <p:ph type="body" idx="1"/>
          </p:nvPr>
        </p:nvSpPr>
        <p:spPr/>
        <p:txBody>
          <a:bodyPr/>
          <a:lstStyle/>
          <a:p>
            <a:r>
              <a:rPr lang="en-US" altLang="en-US" b="1" dirty="0"/>
              <a:t>Slide Show Notes</a:t>
            </a:r>
          </a:p>
          <a:p>
            <a:r>
              <a:rPr lang="en-US" altLang="en-US" dirty="0"/>
              <a:t>A hand hazard assessment should be very comprehensive, because there so many different possible causes of hand injuries.</a:t>
            </a:r>
          </a:p>
          <a:p>
            <a:pPr lvl="1"/>
            <a:r>
              <a:rPr lang="en-US" altLang="en-US" dirty="0"/>
              <a:t>Skin absorption of hazardous substances often occurs through the hands.  Check for the presence of hazardous chemicals that might be absorbed through the skin or otherwise cause skin damage.</a:t>
            </a:r>
          </a:p>
          <a:p>
            <a:pPr lvl="1"/>
            <a:r>
              <a:rPr lang="en-US" altLang="en-US" dirty="0"/>
              <a:t>Severe cuts and lacerations can result from working with machinery and equipment.  These machines should have protective guarding, but employees still need to know about the possible hazards.  Cutting equipment such as saws and drills can cause severe injury if a hand is placed near the point of operation.  Hand tools can cause cuts and punctures.  Even metal straps or wires used for packaging can cause severe cuts if not handled carefully.</a:t>
            </a:r>
          </a:p>
          <a:p>
            <a:pPr lvl="1"/>
            <a:r>
              <a:rPr lang="en-US" altLang="en-US" dirty="0"/>
              <a:t>Severe abrasions include scrapes, tearing of the skin, and removal of the skin by such items as sanders, grinders, conveyor belts, rotating shafts, scrap metal, and broken glass.  Employees should know how to protect themselves against these kinds of hazards.</a:t>
            </a:r>
          </a:p>
        </p:txBody>
      </p:sp>
    </p:spTree>
    <p:extLst>
      <p:ext uri="{BB962C8B-B14F-4D97-AF65-F5344CB8AC3E}">
        <p14:creationId xmlns:p14="http://schemas.microsoft.com/office/powerpoint/2010/main" val="1509329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sldNum" sz="quarter" idx="5"/>
          </p:nvPr>
        </p:nvSpPr>
        <p:spPr>
          <a:ln/>
        </p:spPr>
        <p:txBody>
          <a:bodyPr/>
          <a:lstStyle/>
          <a:p>
            <a:fld id="{34605092-236E-F948-A29A-9AEE1FD8ABAE}" type="slidenum">
              <a:rPr lang="en-US" altLang="en-US"/>
              <a:pPr/>
              <a:t>10</a:t>
            </a:fld>
            <a:endParaRPr lang="en-US" altLang="en-US" sz="1200"/>
          </a:p>
        </p:txBody>
      </p:sp>
      <p:sp>
        <p:nvSpPr>
          <p:cNvPr id="508932" name="Rectangle 4"/>
          <p:cNvSpPr>
            <a:spLocks noGrp="1" noRot="1" noChangeAspect="1" noChangeArrowheads="1" noTextEdit="1"/>
          </p:cNvSpPr>
          <p:nvPr>
            <p:ph type="sldImg"/>
          </p:nvPr>
        </p:nvSpPr>
        <p:spPr>
          <a:ln/>
        </p:spPr>
      </p:sp>
      <p:sp>
        <p:nvSpPr>
          <p:cNvPr id="508933" name="Rectangle 5"/>
          <p:cNvSpPr>
            <a:spLocks noGrp="1" noChangeArrowheads="1"/>
          </p:cNvSpPr>
          <p:nvPr>
            <p:ph type="body" idx="1"/>
          </p:nvPr>
        </p:nvSpPr>
        <p:spPr/>
        <p:txBody>
          <a:bodyPr/>
          <a:lstStyle/>
          <a:p>
            <a:r>
              <a:rPr lang="en-US" altLang="en-US" b="1" dirty="0"/>
              <a:t>Slide Show Notes</a:t>
            </a:r>
          </a:p>
          <a:p>
            <a:r>
              <a:rPr lang="en-US" altLang="en-US" dirty="0"/>
              <a:t>Other types of hand hazards include:</a:t>
            </a:r>
          </a:p>
          <a:p>
            <a:pPr lvl="1"/>
            <a:r>
              <a:rPr lang="en-US" altLang="en-US" dirty="0"/>
              <a:t>Puncture wounds, which can result from a wide variety of tools and equipment such as drills, nail guns, and even screwdrivers.  Slivers of metal or wood can also cause deep punctures that can become infected.</a:t>
            </a:r>
          </a:p>
          <a:p>
            <a:pPr lvl="1"/>
            <a:r>
              <a:rPr lang="en-US" altLang="en-US" dirty="0"/>
              <a:t>Chemical burns can be caused by handling acids, caustics, and many strong chemicals.  Depending on the concentration of the corrosive chemicals, chemical burns can be quite severe.</a:t>
            </a:r>
          </a:p>
          <a:p>
            <a:pPr lvl="1"/>
            <a:r>
              <a:rPr lang="en-US" altLang="en-US" dirty="0"/>
              <a:t>Finally, thermal burns—that is, burns from heat—can result from welding, cutting, and brazing operations.  Steam equipment, such as a boiler, involve many extremely hot items such as pipes and tanks.  Industrial ovens for baking, drying, or annealing present obvious thermal burn hazards.</a:t>
            </a:r>
          </a:p>
          <a:p>
            <a:r>
              <a:rPr lang="en-US" altLang="en-US" i="1" dirty="0"/>
              <a:t>Ask trainees to think of any other potential hand hazards specific to your workplace that are not listed on this slide. Other hazards might include repetitive motion or exposure to vibration.</a:t>
            </a:r>
          </a:p>
          <a:p>
            <a:endParaRPr lang="en-US" altLang="en-US" dirty="0"/>
          </a:p>
        </p:txBody>
      </p:sp>
    </p:spTree>
    <p:extLst>
      <p:ext uri="{BB962C8B-B14F-4D97-AF65-F5344CB8AC3E}">
        <p14:creationId xmlns:p14="http://schemas.microsoft.com/office/powerpoint/2010/main" val="1305039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B9B7CC1-43AE-CD47-90F5-AF7F3D893D8D}" type="datetimeFigureOut">
              <a:rPr lang="en-US" smtClean="0"/>
              <a:t>6/28/16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EDF58-AD92-D34A-8EC5-980B535D754E}" type="slidenum">
              <a:rPr lang="en-US" smtClean="0"/>
              <a:t>‹#›</a:t>
            </a:fld>
            <a:endParaRPr lang="en-US"/>
          </a:p>
        </p:txBody>
      </p:sp>
    </p:spTree>
    <p:extLst>
      <p:ext uri="{BB962C8B-B14F-4D97-AF65-F5344CB8AC3E}">
        <p14:creationId xmlns:p14="http://schemas.microsoft.com/office/powerpoint/2010/main" val="590400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9B7CC1-43AE-CD47-90F5-AF7F3D893D8D}" type="datetimeFigureOut">
              <a:rPr lang="en-US" smtClean="0"/>
              <a:t>6/28/16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EDF58-AD92-D34A-8EC5-980B535D754E}" type="slidenum">
              <a:rPr lang="en-US" smtClean="0"/>
              <a:t>‹#›</a:t>
            </a:fld>
            <a:endParaRPr lang="en-US"/>
          </a:p>
        </p:txBody>
      </p:sp>
    </p:spTree>
    <p:extLst>
      <p:ext uri="{BB962C8B-B14F-4D97-AF65-F5344CB8AC3E}">
        <p14:creationId xmlns:p14="http://schemas.microsoft.com/office/powerpoint/2010/main" val="594043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9B7CC1-43AE-CD47-90F5-AF7F3D893D8D}" type="datetimeFigureOut">
              <a:rPr lang="en-US" smtClean="0"/>
              <a:t>6/28/16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EDF58-AD92-D34A-8EC5-980B535D754E}" type="slidenum">
              <a:rPr lang="en-US" smtClean="0"/>
              <a:t>‹#›</a:t>
            </a:fld>
            <a:endParaRPr lang="en-US"/>
          </a:p>
        </p:txBody>
      </p:sp>
    </p:spTree>
    <p:extLst>
      <p:ext uri="{BB962C8B-B14F-4D97-AF65-F5344CB8AC3E}">
        <p14:creationId xmlns:p14="http://schemas.microsoft.com/office/powerpoint/2010/main" val="445629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1B9B7CC1-43AE-CD47-90F5-AF7F3D893D8D}" type="datetimeFigureOut">
              <a:rPr lang="en-US" smtClean="0"/>
              <a:t>6/28/16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EDF58-AD92-D34A-8EC5-980B535D754E}" type="slidenum">
              <a:rPr lang="en-US" smtClean="0"/>
              <a:t>‹#›</a:t>
            </a:fld>
            <a:endParaRPr lang="en-US"/>
          </a:p>
        </p:txBody>
      </p:sp>
    </p:spTree>
    <p:extLst>
      <p:ext uri="{BB962C8B-B14F-4D97-AF65-F5344CB8AC3E}">
        <p14:creationId xmlns:p14="http://schemas.microsoft.com/office/powerpoint/2010/main" val="1423378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1B9B7CC1-43AE-CD47-90F5-AF7F3D893D8D}" type="datetimeFigureOut">
              <a:rPr lang="en-US" smtClean="0"/>
              <a:t>6/28/16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EDF58-AD92-D34A-8EC5-980B535D754E}" type="slidenum">
              <a:rPr lang="en-US" smtClean="0"/>
              <a:t>‹#›</a:t>
            </a:fld>
            <a:endParaRPr lang="en-US"/>
          </a:p>
        </p:txBody>
      </p:sp>
    </p:spTree>
    <p:extLst>
      <p:ext uri="{BB962C8B-B14F-4D97-AF65-F5344CB8AC3E}">
        <p14:creationId xmlns:p14="http://schemas.microsoft.com/office/powerpoint/2010/main" val="1897298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9B7CC1-43AE-CD47-90F5-AF7F3D893D8D}" type="datetimeFigureOut">
              <a:rPr lang="en-US" smtClean="0"/>
              <a:t>6/28/16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EDF58-AD92-D34A-8EC5-980B535D754E}" type="slidenum">
              <a:rPr lang="en-US" smtClean="0"/>
              <a:t>‹#›</a:t>
            </a:fld>
            <a:endParaRPr lang="en-US"/>
          </a:p>
        </p:txBody>
      </p:sp>
    </p:spTree>
    <p:extLst>
      <p:ext uri="{BB962C8B-B14F-4D97-AF65-F5344CB8AC3E}">
        <p14:creationId xmlns:p14="http://schemas.microsoft.com/office/powerpoint/2010/main" val="2063152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9B7CC1-43AE-CD47-90F5-AF7F3D893D8D}" type="datetimeFigureOut">
              <a:rPr lang="en-US" smtClean="0"/>
              <a:t>6/28/16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EDF58-AD92-D34A-8EC5-980B535D754E}" type="slidenum">
              <a:rPr lang="en-US" smtClean="0"/>
              <a:t>‹#›</a:t>
            </a:fld>
            <a:endParaRPr lang="en-US"/>
          </a:p>
        </p:txBody>
      </p:sp>
    </p:spTree>
    <p:extLst>
      <p:ext uri="{BB962C8B-B14F-4D97-AF65-F5344CB8AC3E}">
        <p14:creationId xmlns:p14="http://schemas.microsoft.com/office/powerpoint/2010/main" val="2136447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B9B7CC1-43AE-CD47-90F5-AF7F3D893D8D}" type="datetimeFigureOut">
              <a:rPr lang="en-US" smtClean="0"/>
              <a:t>6/28/16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EDF58-AD92-D34A-8EC5-980B535D754E}" type="slidenum">
              <a:rPr lang="en-US" smtClean="0"/>
              <a:t>‹#›</a:t>
            </a:fld>
            <a:endParaRPr lang="en-US"/>
          </a:p>
        </p:txBody>
      </p:sp>
    </p:spTree>
    <p:extLst>
      <p:ext uri="{BB962C8B-B14F-4D97-AF65-F5344CB8AC3E}">
        <p14:creationId xmlns:p14="http://schemas.microsoft.com/office/powerpoint/2010/main" val="1348756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B9B7CC1-43AE-CD47-90F5-AF7F3D893D8D}" type="datetimeFigureOut">
              <a:rPr lang="en-US" smtClean="0"/>
              <a:t>6/28/16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EDF58-AD92-D34A-8EC5-980B535D754E}" type="slidenum">
              <a:rPr lang="en-US" smtClean="0"/>
              <a:t>‹#›</a:t>
            </a:fld>
            <a:endParaRPr lang="en-US"/>
          </a:p>
        </p:txBody>
      </p:sp>
    </p:spTree>
    <p:extLst>
      <p:ext uri="{BB962C8B-B14F-4D97-AF65-F5344CB8AC3E}">
        <p14:creationId xmlns:p14="http://schemas.microsoft.com/office/powerpoint/2010/main" val="1858534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2" y="228600"/>
            <a:ext cx="10687049"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12800" y="1600200"/>
            <a:ext cx="51816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1816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fld id="{A756BD1A-334B-3B49-BC26-EF020612DF00}" type="slidenum">
              <a:rPr lang="en-US" altLang="en-US"/>
              <a:pPr/>
              <a:t>‹#›</a:t>
            </a:fld>
            <a:endParaRPr lang="en-US" altLang="en-US"/>
          </a:p>
        </p:txBody>
      </p:sp>
    </p:spTree>
    <p:extLst>
      <p:ext uri="{BB962C8B-B14F-4D97-AF65-F5344CB8AC3E}">
        <p14:creationId xmlns:p14="http://schemas.microsoft.com/office/powerpoint/2010/main" val="1233880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prstGeom prst="rect">
            <a:avLst/>
          </a:prstGeom>
        </p:spPr>
        <p:txBody>
          <a:bodyPr/>
          <a:lstStyle>
            <a:lvl1pPr algn="ctr">
              <a:defRPr sz="4000" b="1">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7" name="Text Placeholder 6"/>
          <p:cNvSpPr>
            <a:spLocks noGrp="1"/>
          </p:cNvSpPr>
          <p:nvPr>
            <p:ph type="body" sz="quarter" idx="10"/>
          </p:nvPr>
        </p:nvSpPr>
        <p:spPr>
          <a:xfrm>
            <a:off x="609600" y="1524000"/>
            <a:ext cx="11074400" cy="4038600"/>
          </a:xfrm>
          <a:prstGeom prst="rect">
            <a:avLst/>
          </a:prstGeom>
        </p:spPr>
        <p:txBody>
          <a:bodyPr>
            <a:normAutofit/>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0207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B9B7CC1-43AE-CD47-90F5-AF7F3D893D8D}" type="datetimeFigureOut">
              <a:rPr lang="en-US" smtClean="0"/>
              <a:t>6/28/16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EDF58-AD92-D34A-8EC5-980B535D754E}" type="slidenum">
              <a:rPr lang="en-US" smtClean="0"/>
              <a:t>‹#›</a:t>
            </a:fld>
            <a:endParaRPr lang="en-US"/>
          </a:p>
        </p:txBody>
      </p:sp>
    </p:spTree>
    <p:extLst>
      <p:ext uri="{BB962C8B-B14F-4D97-AF65-F5344CB8AC3E}">
        <p14:creationId xmlns:p14="http://schemas.microsoft.com/office/powerpoint/2010/main" val="1492905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9B7CC1-43AE-CD47-90F5-AF7F3D893D8D}" type="datetimeFigureOut">
              <a:rPr lang="en-US" smtClean="0"/>
              <a:t>6/28/16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EDF58-AD92-D34A-8EC5-980B535D754E}" type="slidenum">
              <a:rPr lang="en-US" smtClean="0"/>
              <a:t>‹#›</a:t>
            </a:fld>
            <a:endParaRPr lang="en-US"/>
          </a:p>
        </p:txBody>
      </p:sp>
    </p:spTree>
    <p:extLst>
      <p:ext uri="{BB962C8B-B14F-4D97-AF65-F5344CB8AC3E}">
        <p14:creationId xmlns:p14="http://schemas.microsoft.com/office/powerpoint/2010/main" val="6753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B9B7CC1-43AE-CD47-90F5-AF7F3D893D8D}" type="datetimeFigureOut">
              <a:rPr lang="en-US" smtClean="0"/>
              <a:t>6/28/16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EDF58-AD92-D34A-8EC5-980B535D754E}" type="slidenum">
              <a:rPr lang="en-US" smtClean="0"/>
              <a:t>‹#›</a:t>
            </a:fld>
            <a:endParaRPr lang="en-US"/>
          </a:p>
        </p:txBody>
      </p:sp>
    </p:spTree>
    <p:extLst>
      <p:ext uri="{BB962C8B-B14F-4D97-AF65-F5344CB8AC3E}">
        <p14:creationId xmlns:p14="http://schemas.microsoft.com/office/powerpoint/2010/main" val="1241581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B9B7CC1-43AE-CD47-90F5-AF7F3D893D8D}" type="datetimeFigureOut">
              <a:rPr lang="en-US" smtClean="0"/>
              <a:t>6/28/16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BEDF58-AD92-D34A-8EC5-980B535D754E}" type="slidenum">
              <a:rPr lang="en-US" smtClean="0"/>
              <a:t>‹#›</a:t>
            </a:fld>
            <a:endParaRPr lang="en-US"/>
          </a:p>
        </p:txBody>
      </p:sp>
    </p:spTree>
    <p:extLst>
      <p:ext uri="{BB962C8B-B14F-4D97-AF65-F5344CB8AC3E}">
        <p14:creationId xmlns:p14="http://schemas.microsoft.com/office/powerpoint/2010/main" val="168832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B9B7CC1-43AE-CD47-90F5-AF7F3D893D8D}" type="datetimeFigureOut">
              <a:rPr lang="en-US" smtClean="0"/>
              <a:t>6/28/16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BEDF58-AD92-D34A-8EC5-980B535D754E}" type="slidenum">
              <a:rPr lang="en-US" smtClean="0"/>
              <a:t>‹#›</a:t>
            </a:fld>
            <a:endParaRPr lang="en-US"/>
          </a:p>
        </p:txBody>
      </p:sp>
    </p:spTree>
    <p:extLst>
      <p:ext uri="{BB962C8B-B14F-4D97-AF65-F5344CB8AC3E}">
        <p14:creationId xmlns:p14="http://schemas.microsoft.com/office/powerpoint/2010/main" val="73996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9B7CC1-43AE-CD47-90F5-AF7F3D893D8D}" type="datetimeFigureOut">
              <a:rPr lang="en-US" smtClean="0"/>
              <a:t>6/28/16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BEDF58-AD92-D34A-8EC5-980B535D754E}" type="slidenum">
              <a:rPr lang="en-US" smtClean="0"/>
              <a:t>‹#›</a:t>
            </a:fld>
            <a:endParaRPr lang="en-US"/>
          </a:p>
        </p:txBody>
      </p:sp>
    </p:spTree>
    <p:extLst>
      <p:ext uri="{BB962C8B-B14F-4D97-AF65-F5344CB8AC3E}">
        <p14:creationId xmlns:p14="http://schemas.microsoft.com/office/powerpoint/2010/main" val="486963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9B7CC1-43AE-CD47-90F5-AF7F3D893D8D}" type="datetimeFigureOut">
              <a:rPr lang="en-US" smtClean="0"/>
              <a:t>6/28/16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EDF58-AD92-D34A-8EC5-980B535D754E}" type="slidenum">
              <a:rPr lang="en-US" smtClean="0"/>
              <a:t>‹#›</a:t>
            </a:fld>
            <a:endParaRPr lang="en-US"/>
          </a:p>
        </p:txBody>
      </p:sp>
    </p:spTree>
    <p:extLst>
      <p:ext uri="{BB962C8B-B14F-4D97-AF65-F5344CB8AC3E}">
        <p14:creationId xmlns:p14="http://schemas.microsoft.com/office/powerpoint/2010/main" val="330004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1B9B7CC1-43AE-CD47-90F5-AF7F3D893D8D}" type="datetimeFigureOut">
              <a:rPr lang="en-US" smtClean="0"/>
              <a:t>6/28/16</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63BEDF58-AD92-D34A-8EC5-980B535D754E}" type="slidenum">
              <a:rPr lang="en-US" smtClean="0"/>
              <a:t>‹#›</a:t>
            </a:fld>
            <a:endParaRPr lang="en-US"/>
          </a:p>
        </p:txBody>
      </p:sp>
    </p:spTree>
    <p:extLst>
      <p:ext uri="{BB962C8B-B14F-4D97-AF65-F5344CB8AC3E}">
        <p14:creationId xmlns:p14="http://schemas.microsoft.com/office/powerpoint/2010/main" val="1580333896"/>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1B9B7CC1-43AE-CD47-90F5-AF7F3D893D8D}" type="datetimeFigureOut">
              <a:rPr lang="en-US" smtClean="0"/>
              <a:t>6/28/16</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63BEDF58-AD92-D34A-8EC5-980B535D754E}" type="slidenum">
              <a:rPr lang="en-US" smtClean="0"/>
              <a:t>‹#›</a:t>
            </a:fld>
            <a:endParaRPr lang="en-US"/>
          </a:p>
        </p:txBody>
      </p:sp>
    </p:spTree>
    <p:extLst>
      <p:ext uri="{BB962C8B-B14F-4D97-AF65-F5344CB8AC3E}">
        <p14:creationId xmlns:p14="http://schemas.microsoft.com/office/powerpoint/2010/main" val="1370402363"/>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tiff"/><Relationship Id="rId6" Type="http://schemas.openxmlformats.org/officeDocument/2006/relationships/image" Target="../media/image5.tiff"/><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tiff"/></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5.tiff"/><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5.tiff"/><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5.tiff"/><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tiff"/><Relationship Id="rId5"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openxmlformats.org/officeDocument/2006/relationships/image" Target="../media/image5.tiff"/><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5.tiff"/><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5"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tiff"/><Relationship Id="rId1" Type="http://schemas.openxmlformats.org/officeDocument/2006/relationships/slideLayout" Target="../slideLayouts/slideLayout18.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image" Target="../media/image5.tif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5.tiff"/><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5.tiff"/><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5.tiff"/><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5.tiff"/><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5.tiff"/><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5.tiff"/><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78434" y="2439988"/>
            <a:ext cx="6465757" cy="741362"/>
          </a:xfrm>
        </p:spPr>
        <p:txBody>
          <a:bodyPr/>
          <a:lstStyle/>
          <a:p>
            <a:pPr lvl="0" eaLnBrk="0" fontAlgn="base" hangingPunct="0">
              <a:lnSpc>
                <a:spcPct val="100000"/>
              </a:lnSpc>
              <a:spcBef>
                <a:spcPct val="0"/>
              </a:spcBef>
              <a:spcAft>
                <a:spcPct val="0"/>
              </a:spcAft>
            </a:pPr>
            <a:r>
              <a:rPr lang="en-US" altLang="en-US" sz="4000" b="1" i="1" cap="all" dirty="0">
                <a:ln w="3175" cmpd="sng">
                  <a:noFill/>
                </a:ln>
                <a:solidFill>
                  <a:prstClr val="white"/>
                </a:solidFill>
                <a:effectLst>
                  <a:glow rad="38100">
                    <a:prstClr val="black">
                      <a:lumMod val="65000"/>
                      <a:lumOff val="35000"/>
                      <a:alpha val="50000"/>
                    </a:prstClr>
                  </a:glow>
                  <a:outerShdw blurRad="28575" dist="31750" dir="13200000" algn="tl" rotWithShape="0">
                    <a:srgbClr val="000000">
                      <a:alpha val="25000"/>
                    </a:srgbClr>
                  </a:outerShdw>
                </a:effectLst>
                <a:latin typeface="Century Gothic" panose="020B0502020202020204"/>
                <a:ea typeface="Calibri" charset="0"/>
                <a:cs typeface="Calibri" charset="0"/>
              </a:rPr>
              <a:t>Safety Meeting Topics</a:t>
            </a:r>
            <a:endParaRPr lang="en-US" sz="4000" b="1" i="1" dirty="0">
              <a:solidFill>
                <a:prstClr val="white"/>
              </a:solidFill>
              <a:latin typeface="Century Gothic" panose="020B0502020202020204"/>
              <a:ea typeface="Calibri" charset="0"/>
              <a:cs typeface="Calibri" charset="0"/>
            </a:endParaRPr>
          </a:p>
          <a:p>
            <a:endParaRPr lang="en-US" dirty="0"/>
          </a:p>
        </p:txBody>
      </p:sp>
      <p:pic>
        <p:nvPicPr>
          <p:cNvPr id="4" name="Picture 23"/>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213787" y="104852"/>
            <a:ext cx="7478584" cy="2281841"/>
          </a:xfrm>
          <a:prstGeom prst="rect">
            <a:avLst/>
          </a:prstGeom>
          <a:noFill/>
          <a:ln w="9525">
            <a:noFill/>
            <a:miter lim="800000"/>
            <a:headEnd/>
            <a:tailEnd/>
          </a:ln>
          <a:effectLst>
            <a:glow rad="63500">
              <a:srgbClr val="6F6F6F">
                <a:satMod val="175000"/>
                <a:alpha val="75000"/>
              </a:srgbClr>
            </a:glow>
          </a:effectLst>
        </p:spPr>
      </p:pic>
      <p:sp>
        <p:nvSpPr>
          <p:cNvPr id="5" name="Rectangle 4"/>
          <p:cNvSpPr/>
          <p:nvPr/>
        </p:nvSpPr>
        <p:spPr>
          <a:xfrm>
            <a:off x="1449115" y="3206234"/>
            <a:ext cx="9890849" cy="1323439"/>
          </a:xfrm>
          <a:prstGeom prst="rect">
            <a:avLst/>
          </a:prstGeom>
        </p:spPr>
        <p:txBody>
          <a:bodyPr wrap="none">
            <a:spAutoFit/>
          </a:bodyPr>
          <a:lstStyle/>
          <a:p>
            <a:pPr lvl="0"/>
            <a:r>
              <a:rPr lang="en-US" sz="4000" b="1" cap="all" dirty="0" smtClean="0">
                <a:ln w="3175" cmpd="sng">
                  <a:noFill/>
                </a:ln>
                <a:solidFill>
                  <a:prstClr val="white"/>
                </a:solidFill>
                <a:effectLst>
                  <a:outerShdw blurRad="38100" dist="38100" dir="2700000" algn="tl">
                    <a:srgbClr val="C0C0C0"/>
                  </a:outerShdw>
                </a:effectLst>
                <a:latin typeface="Century Gothic" panose="020B0502020202020204"/>
                <a:ea typeface="Calibri" charset="0"/>
                <a:cs typeface="Calibri" charset="0"/>
              </a:rPr>
              <a:t>Hazard Assessment and Selection – </a:t>
            </a:r>
          </a:p>
          <a:p>
            <a:pPr lvl="0"/>
            <a:r>
              <a:rPr lang="en-US" sz="4000" b="1" cap="all" dirty="0" smtClean="0">
                <a:ln w="3175" cmpd="sng">
                  <a:noFill/>
                </a:ln>
                <a:solidFill>
                  <a:prstClr val="white"/>
                </a:solidFill>
                <a:effectLst>
                  <a:outerShdw blurRad="38100" dist="38100" dir="2700000" algn="tl">
                    <a:srgbClr val="C0C0C0"/>
                  </a:outerShdw>
                </a:effectLst>
                <a:latin typeface="Century Gothic" panose="020B0502020202020204"/>
                <a:ea typeface="Calibri" charset="0"/>
                <a:cs typeface="Calibri" charset="0"/>
              </a:rPr>
              <a:t>Personal Protective Equipment</a:t>
            </a:r>
            <a:endParaRPr lang="en-US" sz="4000" dirty="0">
              <a:solidFill>
                <a:prstClr val="black"/>
              </a:solidFill>
            </a:endParaRPr>
          </a:p>
        </p:txBody>
      </p:sp>
      <p:sp>
        <p:nvSpPr>
          <p:cNvPr id="6" name="Rectangle 5"/>
          <p:cNvSpPr/>
          <p:nvPr/>
        </p:nvSpPr>
        <p:spPr>
          <a:xfrm>
            <a:off x="1028700" y="4686806"/>
            <a:ext cx="9886949" cy="2154436"/>
          </a:xfrm>
          <a:prstGeom prst="rect">
            <a:avLst/>
          </a:prstGeom>
        </p:spPr>
        <p:txBody>
          <a:bodyPr wrap="square">
            <a:spAutoFit/>
          </a:bodyPr>
          <a:lstStyle/>
          <a:p>
            <a:pPr lvl="0" algn="ctr" fontAlgn="base">
              <a:spcBef>
                <a:spcPct val="0"/>
              </a:spcBef>
              <a:spcAft>
                <a:spcPct val="0"/>
              </a:spcAft>
            </a:pPr>
            <a:r>
              <a:rPr lang="en-US" altLang="en-US" dirty="0" smtClean="0">
                <a:solidFill>
                  <a:prstClr val="white"/>
                </a:solidFill>
                <a:latin typeface="Arial" charset="0"/>
                <a:ea typeface="Arial" charset="0"/>
                <a:cs typeface="Arial" charset="0"/>
              </a:rPr>
              <a:t>Copyright by the Institute for Safety in Powerline Construction</a:t>
            </a:r>
          </a:p>
          <a:p>
            <a:pPr lvl="0" algn="ctr" fontAlgn="base">
              <a:spcBef>
                <a:spcPct val="0"/>
              </a:spcBef>
              <a:spcAft>
                <a:spcPct val="0"/>
              </a:spcAft>
            </a:pPr>
            <a:r>
              <a:rPr lang="en-US" altLang="en-US" dirty="0" smtClean="0">
                <a:solidFill>
                  <a:prstClr val="white"/>
                </a:solidFill>
                <a:latin typeface="Arial" charset="0"/>
                <a:ea typeface="Arial" charset="0"/>
                <a:cs typeface="Arial" charset="0"/>
              </a:rPr>
              <a:t>3504 Parliament Ct.</a:t>
            </a:r>
          </a:p>
          <a:p>
            <a:pPr lvl="0" algn="ctr" fontAlgn="base">
              <a:spcBef>
                <a:spcPct val="0"/>
              </a:spcBef>
              <a:spcAft>
                <a:spcPct val="0"/>
              </a:spcAft>
            </a:pPr>
            <a:r>
              <a:rPr lang="en-US" altLang="en-US" dirty="0" smtClean="0">
                <a:solidFill>
                  <a:prstClr val="white"/>
                </a:solidFill>
                <a:latin typeface="Arial" charset="0"/>
                <a:ea typeface="Arial" charset="0"/>
                <a:cs typeface="Arial" charset="0"/>
              </a:rPr>
              <a:t>Alexandria, LA  71303</a:t>
            </a:r>
          </a:p>
          <a:p>
            <a:pPr lvl="0" algn="ctr" fontAlgn="base">
              <a:spcBef>
                <a:spcPct val="0"/>
              </a:spcBef>
              <a:spcAft>
                <a:spcPct val="0"/>
              </a:spcAft>
            </a:pPr>
            <a:endParaRPr lang="en-US" altLang="en-US" sz="2400" dirty="0" smtClean="0">
              <a:solidFill>
                <a:prstClr val="white"/>
              </a:solidFill>
              <a:latin typeface="Arial" charset="0"/>
              <a:ea typeface="Arial" charset="0"/>
              <a:cs typeface="Arial" charset="0"/>
            </a:endParaRPr>
          </a:p>
          <a:p>
            <a:pPr lvl="0" algn="ctr" fontAlgn="base">
              <a:spcBef>
                <a:spcPct val="0"/>
              </a:spcBef>
              <a:spcAft>
                <a:spcPct val="0"/>
              </a:spcAft>
            </a:pPr>
            <a:r>
              <a:rPr lang="en-US" altLang="en-US" sz="1400" dirty="0" smtClean="0">
                <a:solidFill>
                  <a:prstClr val="white"/>
                </a:solidFill>
                <a:latin typeface="Arial" charset="0"/>
                <a:ea typeface="Arial" charset="0"/>
                <a:cs typeface="Arial" charset="0"/>
              </a:rPr>
              <a:t>All rights reserved.  This material or any part thereof</a:t>
            </a:r>
          </a:p>
          <a:p>
            <a:pPr lvl="0" algn="ctr" fontAlgn="base">
              <a:spcBef>
                <a:spcPct val="0"/>
              </a:spcBef>
              <a:spcAft>
                <a:spcPct val="0"/>
              </a:spcAft>
            </a:pPr>
            <a:r>
              <a:rPr lang="en-US" altLang="en-US" sz="1400" dirty="0" smtClean="0">
                <a:solidFill>
                  <a:prstClr val="white"/>
                </a:solidFill>
                <a:latin typeface="Arial" charset="0"/>
                <a:ea typeface="Arial" charset="0"/>
                <a:cs typeface="Arial" charset="0"/>
              </a:rPr>
              <a:t>may not be reproduced in any form without</a:t>
            </a:r>
          </a:p>
          <a:p>
            <a:pPr lvl="0" algn="ctr" fontAlgn="base">
              <a:spcBef>
                <a:spcPct val="0"/>
              </a:spcBef>
              <a:spcAft>
                <a:spcPct val="0"/>
              </a:spcAft>
            </a:pPr>
            <a:r>
              <a:rPr lang="en-US" altLang="en-US" sz="1400" dirty="0" smtClean="0">
                <a:solidFill>
                  <a:prstClr val="white"/>
                </a:solidFill>
                <a:latin typeface="Arial" charset="0"/>
                <a:ea typeface="Arial" charset="0"/>
                <a:cs typeface="Arial" charset="0"/>
              </a:rPr>
              <a:t>the written permission of the</a:t>
            </a:r>
          </a:p>
          <a:p>
            <a:pPr lvl="0" algn="ctr" fontAlgn="base">
              <a:spcBef>
                <a:spcPct val="0"/>
              </a:spcBef>
              <a:spcAft>
                <a:spcPct val="0"/>
              </a:spcAft>
            </a:pPr>
            <a:r>
              <a:rPr lang="en-US" altLang="en-US" sz="1400" dirty="0" smtClean="0">
                <a:solidFill>
                  <a:prstClr val="white"/>
                </a:solidFill>
                <a:latin typeface="Arial" charset="0"/>
                <a:ea typeface="Arial" charset="0"/>
                <a:cs typeface="Arial" charset="0"/>
              </a:rPr>
              <a:t>Institute for Safety in Powerline Construction</a:t>
            </a:r>
            <a:endParaRPr lang="en-US" altLang="en-US" sz="1400"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089408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10" name="Rectangle 6"/>
          <p:cNvSpPr>
            <a:spLocks noGrp="1" noChangeArrowheads="1"/>
          </p:cNvSpPr>
          <p:nvPr>
            <p:ph type="title"/>
          </p:nvPr>
        </p:nvSpPr>
        <p:spPr>
          <a:xfrm>
            <a:off x="238596" y="365125"/>
            <a:ext cx="8320788" cy="978823"/>
          </a:xfrm>
        </p:spPr>
        <p:txBody>
          <a:bodyPr/>
          <a:lstStyle/>
          <a:p>
            <a:r>
              <a:rPr lang="en-US" altLang="en-US" sz="4000" b="1" dirty="0">
                <a:solidFill>
                  <a:schemeClr val="tx1"/>
                </a:solidFill>
                <a:latin typeface="Century Gothic" charset="0"/>
                <a:ea typeface="Century Gothic" charset="0"/>
                <a:cs typeface="Century Gothic" charset="0"/>
              </a:rPr>
              <a:t>Hand Hazard Assessment </a:t>
            </a:r>
            <a:r>
              <a:rPr lang="en-US" altLang="en-US" sz="2100" dirty="0">
                <a:solidFill>
                  <a:schemeClr val="tx1"/>
                </a:solidFill>
                <a:latin typeface="Century Gothic" charset="0"/>
                <a:ea typeface="Century Gothic" charset="0"/>
                <a:cs typeface="Century Gothic" charset="0"/>
              </a:rPr>
              <a:t>(cont.)</a:t>
            </a:r>
          </a:p>
        </p:txBody>
      </p:sp>
      <p:sp>
        <p:nvSpPr>
          <p:cNvPr id="507911" name="Rectangle 7"/>
          <p:cNvSpPr>
            <a:spLocks noGrp="1" noChangeArrowheads="1"/>
          </p:cNvSpPr>
          <p:nvPr>
            <p:ph idx="1"/>
          </p:nvPr>
        </p:nvSpPr>
        <p:spPr>
          <a:xfrm>
            <a:off x="323958" y="1944972"/>
            <a:ext cx="3363626" cy="2523842"/>
          </a:xfrm>
        </p:spPr>
        <p:txBody>
          <a:bodyPr>
            <a:normAutofit/>
          </a:bodyPr>
          <a:lstStyle/>
          <a:p>
            <a:r>
              <a:rPr lang="en-US" altLang="en-US" sz="2400" dirty="0" smtClean="0">
                <a:solidFill>
                  <a:schemeClr val="tx1"/>
                </a:solidFill>
                <a:latin typeface="Century Gothic" charset="0"/>
                <a:ea typeface="Century Gothic" charset="0"/>
                <a:cs typeface="Century Gothic" charset="0"/>
              </a:rPr>
              <a:t>Punctures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Chemical </a:t>
            </a:r>
            <a:r>
              <a:rPr lang="en-US" altLang="en-US" sz="2400" dirty="0" smtClean="0">
                <a:solidFill>
                  <a:schemeClr val="tx1"/>
                </a:solidFill>
                <a:latin typeface="Century Gothic" charset="0"/>
                <a:ea typeface="Century Gothic" charset="0"/>
                <a:cs typeface="Century Gothic" charset="0"/>
              </a:rPr>
              <a:t>burns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Thermal </a:t>
            </a:r>
            <a:r>
              <a:rPr lang="en-US" altLang="en-US" sz="2400" dirty="0" smtClean="0">
                <a:solidFill>
                  <a:schemeClr val="tx1"/>
                </a:solidFill>
                <a:latin typeface="Century Gothic" charset="0"/>
                <a:ea typeface="Century Gothic" charset="0"/>
                <a:cs typeface="Century Gothic" charset="0"/>
              </a:rPr>
              <a:t>burns</a:t>
            </a:r>
            <a:endParaRPr lang="en-US" altLang="en-US" sz="2400" dirty="0">
              <a:solidFill>
                <a:schemeClr val="tx1"/>
              </a:solidFill>
              <a:latin typeface="Century Gothic" charset="0"/>
              <a:ea typeface="Century Gothic" charset="0"/>
              <a:cs typeface="Century Gothic" charset="0"/>
            </a:endParaRPr>
          </a:p>
        </p:txBody>
      </p:sp>
      <p:pic>
        <p:nvPicPr>
          <p:cNvPr id="507912" name="Picture 8" descr="Fig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8102" y="1690687"/>
            <a:ext cx="5959215" cy="397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3829" y="4815553"/>
            <a:ext cx="3569741" cy="169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349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26" name="Rectangle 10"/>
          <p:cNvSpPr>
            <a:spLocks noGrp="1" noChangeArrowheads="1"/>
          </p:cNvSpPr>
          <p:nvPr>
            <p:ph type="title"/>
          </p:nvPr>
        </p:nvSpPr>
        <p:spPr>
          <a:xfrm>
            <a:off x="4272201" y="168640"/>
            <a:ext cx="5910706" cy="914400"/>
          </a:xfrm>
        </p:spPr>
        <p:txBody>
          <a:bodyPr>
            <a:normAutofit/>
          </a:bodyPr>
          <a:lstStyle/>
          <a:p>
            <a:pPr algn="ctr"/>
            <a:r>
              <a:rPr lang="en-US" altLang="en-US" sz="4000" b="1" dirty="0">
                <a:solidFill>
                  <a:schemeClr val="tx1"/>
                </a:solidFill>
                <a:latin typeface="Century Gothic" charset="0"/>
                <a:ea typeface="Century Gothic" charset="0"/>
                <a:cs typeface="Century Gothic" charset="0"/>
              </a:rPr>
              <a:t>Clothing Assessment</a:t>
            </a:r>
          </a:p>
        </p:txBody>
      </p:sp>
      <p:sp>
        <p:nvSpPr>
          <p:cNvPr id="418827" name="Rectangle 11"/>
          <p:cNvSpPr>
            <a:spLocks noGrp="1" noChangeArrowheads="1"/>
          </p:cNvSpPr>
          <p:nvPr>
            <p:ph type="body" sz="half" idx="1"/>
          </p:nvPr>
        </p:nvSpPr>
        <p:spPr>
          <a:xfrm>
            <a:off x="219858" y="646659"/>
            <a:ext cx="4048125" cy="5754139"/>
          </a:xfrm>
        </p:spPr>
        <p:txBody>
          <a:bodyPr>
            <a:normAutofit fontScale="92500" lnSpcReduction="10000"/>
          </a:bodyPr>
          <a:lstStyle/>
          <a:p>
            <a:r>
              <a:rPr lang="en-US" altLang="en-US" sz="2400" dirty="0">
                <a:solidFill>
                  <a:schemeClr val="tx1"/>
                </a:solidFill>
                <a:latin typeface="Century Gothic" charset="0"/>
                <a:ea typeface="Century Gothic" charset="0"/>
                <a:cs typeface="Century Gothic" charset="0"/>
              </a:rPr>
              <a:t>Weather </a:t>
            </a:r>
            <a:r>
              <a:rPr lang="en-US" altLang="en-US" sz="2400" dirty="0" smtClean="0">
                <a:solidFill>
                  <a:schemeClr val="tx1"/>
                </a:solidFill>
                <a:latin typeface="Century Gothic" charset="0"/>
                <a:ea typeface="Century Gothic" charset="0"/>
                <a:cs typeface="Century Gothic" charset="0"/>
              </a:rPr>
              <a:t>conditions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smtClean="0">
                <a:solidFill>
                  <a:schemeClr val="tx1"/>
                </a:solidFill>
                <a:latin typeface="Century Gothic" charset="0"/>
                <a:ea typeface="Century Gothic" charset="0"/>
                <a:cs typeface="Century Gothic" charset="0"/>
              </a:rPr>
              <a:t>Chemicals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Arc flash </a:t>
            </a:r>
            <a:r>
              <a:rPr lang="en-US" altLang="en-US" sz="2400" dirty="0" smtClean="0">
                <a:solidFill>
                  <a:schemeClr val="tx1"/>
                </a:solidFill>
                <a:latin typeface="Century Gothic" charset="0"/>
                <a:ea typeface="Century Gothic" charset="0"/>
                <a:cs typeface="Century Gothic" charset="0"/>
              </a:rPr>
              <a:t>hazards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Contact with energized </a:t>
            </a:r>
            <a:r>
              <a:rPr lang="en-US" altLang="en-US" sz="2400" dirty="0" smtClean="0">
                <a:solidFill>
                  <a:schemeClr val="tx1"/>
                </a:solidFill>
                <a:latin typeface="Century Gothic" charset="0"/>
                <a:ea typeface="Century Gothic" charset="0"/>
                <a:cs typeface="Century Gothic" charset="0"/>
              </a:rPr>
              <a:t>parts/lines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Heavy, sharp, or </a:t>
            </a:r>
            <a:br>
              <a:rPr lang="en-US" altLang="en-US" sz="2400" dirty="0">
                <a:solidFill>
                  <a:schemeClr val="tx1"/>
                </a:solidFill>
                <a:latin typeface="Century Gothic" charset="0"/>
                <a:ea typeface="Century Gothic" charset="0"/>
                <a:cs typeface="Century Gothic" charset="0"/>
              </a:rPr>
            </a:br>
            <a:r>
              <a:rPr lang="en-US" altLang="en-US" sz="2400" dirty="0">
                <a:solidFill>
                  <a:schemeClr val="tx1"/>
                </a:solidFill>
                <a:latin typeface="Century Gothic" charset="0"/>
                <a:ea typeface="Century Gothic" charset="0"/>
                <a:cs typeface="Century Gothic" charset="0"/>
              </a:rPr>
              <a:t>rough </a:t>
            </a:r>
            <a:r>
              <a:rPr lang="en-US" altLang="en-US" sz="2400" dirty="0" smtClean="0">
                <a:solidFill>
                  <a:schemeClr val="tx1"/>
                </a:solidFill>
                <a:latin typeface="Century Gothic" charset="0"/>
                <a:ea typeface="Century Gothic" charset="0"/>
                <a:cs typeface="Century Gothic" charset="0"/>
              </a:rPr>
              <a:t>materials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Moving machinery</a:t>
            </a:r>
          </a:p>
        </p:txBody>
      </p:sp>
      <p:pic>
        <p:nvPicPr>
          <p:cNvPr id="418833"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803" y="1143000"/>
            <a:ext cx="3244992" cy="219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0895" y="1290642"/>
            <a:ext cx="1796252" cy="203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91068" y="3640681"/>
            <a:ext cx="5520234" cy="2760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07901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0" name="Rectangle 10"/>
          <p:cNvSpPr>
            <a:spLocks noGrp="1" noChangeArrowheads="1"/>
          </p:cNvSpPr>
          <p:nvPr>
            <p:ph type="title"/>
          </p:nvPr>
        </p:nvSpPr>
        <p:spPr>
          <a:xfrm>
            <a:off x="838200" y="365125"/>
            <a:ext cx="6132226" cy="1325563"/>
          </a:xfrm>
        </p:spPr>
        <p:txBody>
          <a:bodyPr>
            <a:normAutofit/>
          </a:bodyPr>
          <a:lstStyle/>
          <a:p>
            <a:r>
              <a:rPr lang="en-US" altLang="en-US" sz="4000" b="1" dirty="0">
                <a:solidFill>
                  <a:schemeClr val="tx1"/>
                </a:solidFill>
                <a:latin typeface="Century Gothic" charset="0"/>
                <a:ea typeface="Century Gothic" charset="0"/>
                <a:cs typeface="Century Gothic" charset="0"/>
              </a:rPr>
              <a:t>Hazard Assessment—</a:t>
            </a:r>
            <a:br>
              <a:rPr lang="en-US" altLang="en-US" sz="4000" b="1" dirty="0">
                <a:solidFill>
                  <a:schemeClr val="tx1"/>
                </a:solidFill>
                <a:latin typeface="Century Gothic" charset="0"/>
                <a:ea typeface="Century Gothic" charset="0"/>
                <a:cs typeface="Century Gothic" charset="0"/>
              </a:rPr>
            </a:br>
            <a:r>
              <a:rPr lang="en-US" altLang="en-US" sz="4000" b="1" dirty="0">
                <a:solidFill>
                  <a:schemeClr val="tx1"/>
                </a:solidFill>
                <a:latin typeface="Century Gothic" charset="0"/>
                <a:ea typeface="Century Gothic" charset="0"/>
                <a:cs typeface="Century Gothic" charset="0"/>
              </a:rPr>
              <a:t>Any Questions?</a:t>
            </a:r>
          </a:p>
        </p:txBody>
      </p:sp>
      <p:sp>
        <p:nvSpPr>
          <p:cNvPr id="419851" name="Rectangle 11"/>
          <p:cNvSpPr>
            <a:spLocks noGrp="1" noChangeArrowheads="1"/>
          </p:cNvSpPr>
          <p:nvPr>
            <p:ph idx="1"/>
          </p:nvPr>
        </p:nvSpPr>
        <p:spPr>
          <a:xfrm>
            <a:off x="838200" y="3114772"/>
            <a:ext cx="6596921" cy="1097457"/>
          </a:xfrm>
        </p:spPr>
        <p:txBody>
          <a:bodyPr>
            <a:normAutofit/>
          </a:bodyPr>
          <a:lstStyle/>
          <a:p>
            <a:pPr lvl="1"/>
            <a:r>
              <a:rPr lang="en-US" altLang="en-US" sz="2400" dirty="0">
                <a:solidFill>
                  <a:schemeClr val="tx1"/>
                </a:solidFill>
                <a:latin typeface="Century Gothic" charset="0"/>
                <a:ea typeface="Century Gothic" charset="0"/>
                <a:cs typeface="Century Gothic" charset="0"/>
              </a:rPr>
              <a:t>Do you understand how to conduct a PPE hazard assessment?</a:t>
            </a:r>
          </a:p>
        </p:txBody>
      </p:sp>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4957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903" name="Rectangle 15"/>
          <p:cNvSpPr>
            <a:spLocks noGrp="1" noChangeArrowheads="1"/>
          </p:cNvSpPr>
          <p:nvPr>
            <p:ph type="title"/>
          </p:nvPr>
        </p:nvSpPr>
        <p:spPr>
          <a:xfrm>
            <a:off x="599608" y="93690"/>
            <a:ext cx="9878514" cy="914400"/>
          </a:xfrm>
        </p:spPr>
        <p:txBody>
          <a:bodyPr>
            <a:noAutofit/>
          </a:bodyPr>
          <a:lstStyle/>
          <a:p>
            <a:r>
              <a:rPr lang="en-US" altLang="en-US" sz="4000" b="1" dirty="0">
                <a:solidFill>
                  <a:schemeClr val="tx1"/>
                </a:solidFill>
                <a:latin typeface="Century Gothic" charset="0"/>
                <a:ea typeface="Century Gothic" charset="0"/>
                <a:cs typeface="Century Gothic" charset="0"/>
              </a:rPr>
              <a:t>Selecting Eye and Face Protection</a:t>
            </a:r>
          </a:p>
        </p:txBody>
      </p:sp>
      <p:sp>
        <p:nvSpPr>
          <p:cNvPr id="421904" name="Rectangle 16"/>
          <p:cNvSpPr>
            <a:spLocks noGrp="1" noChangeArrowheads="1"/>
          </p:cNvSpPr>
          <p:nvPr>
            <p:ph type="body" sz="half" idx="1"/>
          </p:nvPr>
        </p:nvSpPr>
        <p:spPr>
          <a:xfrm>
            <a:off x="204868" y="1000596"/>
            <a:ext cx="4292183" cy="5625055"/>
          </a:xfrm>
        </p:spPr>
        <p:txBody>
          <a:bodyPr>
            <a:normAutofit lnSpcReduction="10000"/>
          </a:bodyPr>
          <a:lstStyle/>
          <a:p>
            <a:r>
              <a:rPr lang="en-US" altLang="en-US" sz="2400" dirty="0">
                <a:solidFill>
                  <a:schemeClr val="tx1"/>
                </a:solidFill>
                <a:latin typeface="Century Gothic" charset="0"/>
                <a:ea typeface="Century Gothic" charset="0"/>
                <a:cs typeface="Century Gothic" charset="0"/>
              </a:rPr>
              <a:t>Safety </a:t>
            </a:r>
            <a:r>
              <a:rPr lang="en-US" altLang="en-US" sz="2400" dirty="0" smtClean="0">
                <a:solidFill>
                  <a:schemeClr val="tx1"/>
                </a:solidFill>
                <a:latin typeface="Century Gothic" charset="0"/>
                <a:ea typeface="Century Gothic" charset="0"/>
                <a:cs typeface="Century Gothic" charset="0"/>
              </a:rPr>
              <a:t>glasses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smtClean="0">
                <a:solidFill>
                  <a:schemeClr val="tx1"/>
                </a:solidFill>
                <a:latin typeface="Century Gothic" charset="0"/>
                <a:ea typeface="Century Gothic" charset="0"/>
                <a:cs typeface="Century Gothic" charset="0"/>
              </a:rPr>
              <a:t>Goggles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Face </a:t>
            </a:r>
            <a:r>
              <a:rPr lang="en-US" altLang="en-US" sz="2400" dirty="0" smtClean="0">
                <a:solidFill>
                  <a:schemeClr val="tx1"/>
                </a:solidFill>
                <a:latin typeface="Century Gothic" charset="0"/>
                <a:ea typeface="Century Gothic" charset="0"/>
                <a:cs typeface="Century Gothic" charset="0"/>
              </a:rPr>
              <a:t>shields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Shaded filter </a:t>
            </a:r>
            <a:r>
              <a:rPr lang="en-US" altLang="en-US" sz="2400" dirty="0" smtClean="0">
                <a:solidFill>
                  <a:schemeClr val="tx1"/>
                </a:solidFill>
                <a:latin typeface="Century Gothic" charset="0"/>
                <a:ea typeface="Century Gothic" charset="0"/>
                <a:cs typeface="Century Gothic" charset="0"/>
              </a:rPr>
              <a:t>lenses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Prescription </a:t>
            </a:r>
            <a:r>
              <a:rPr lang="en-US" altLang="en-US" sz="2400" dirty="0" smtClean="0">
                <a:solidFill>
                  <a:schemeClr val="tx1"/>
                </a:solidFill>
                <a:latin typeface="Century Gothic" charset="0"/>
                <a:ea typeface="Century Gothic" charset="0"/>
                <a:cs typeface="Century Gothic" charset="0"/>
              </a:rPr>
              <a:t>eyewear</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Must comply with ANSI Z87 specifications</a:t>
            </a:r>
          </a:p>
        </p:txBody>
      </p:sp>
      <p:pic>
        <p:nvPicPr>
          <p:cNvPr id="421905" name="Picture 1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67017" y="1016914"/>
            <a:ext cx="3117350" cy="3569661"/>
          </a:xfrm>
          <a:noFill/>
          <a:ln>
            <a:solidFill>
              <a:schemeClr val="tx1"/>
            </a:solidFill>
            <a:miter lim="800000"/>
            <a:headEnd/>
            <a:tailEnd/>
          </a:ln>
        </p:spPr>
      </p:pic>
      <p:pic>
        <p:nvPicPr>
          <p:cNvPr id="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1913" y="4793670"/>
            <a:ext cx="5181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63924" y="1167129"/>
            <a:ext cx="4310843"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0341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23" name="Rectangle 11"/>
          <p:cNvSpPr>
            <a:spLocks noGrp="1" noChangeArrowheads="1"/>
          </p:cNvSpPr>
          <p:nvPr>
            <p:ph type="title"/>
          </p:nvPr>
        </p:nvSpPr>
        <p:spPr>
          <a:xfrm>
            <a:off x="1141413" y="324790"/>
            <a:ext cx="9905998" cy="871226"/>
          </a:xfrm>
        </p:spPr>
        <p:txBody>
          <a:bodyPr>
            <a:normAutofit/>
          </a:bodyPr>
          <a:lstStyle/>
          <a:p>
            <a:pPr algn="ctr"/>
            <a:r>
              <a:rPr lang="en-US" altLang="en-US" sz="4000" b="1" dirty="0">
                <a:solidFill>
                  <a:schemeClr val="tx1"/>
                </a:solidFill>
                <a:latin typeface="Century Gothic" charset="0"/>
                <a:ea typeface="Century Gothic" charset="0"/>
                <a:cs typeface="Century Gothic" charset="0"/>
              </a:rPr>
              <a:t>Wear and Care of Eye Protection</a:t>
            </a:r>
          </a:p>
        </p:txBody>
      </p:sp>
      <p:sp>
        <p:nvSpPr>
          <p:cNvPr id="422924" name="Rectangle 12"/>
          <p:cNvSpPr>
            <a:spLocks noGrp="1" noChangeArrowheads="1"/>
          </p:cNvSpPr>
          <p:nvPr>
            <p:ph idx="1"/>
          </p:nvPr>
        </p:nvSpPr>
        <p:spPr>
          <a:xfrm>
            <a:off x="339781" y="1914994"/>
            <a:ext cx="6285875" cy="4230976"/>
          </a:xfrm>
        </p:spPr>
        <p:txBody>
          <a:bodyPr>
            <a:normAutofit fontScale="92500" lnSpcReduction="10000"/>
          </a:bodyPr>
          <a:lstStyle/>
          <a:p>
            <a:r>
              <a:rPr lang="en-US" altLang="en-US" sz="2400" dirty="0">
                <a:solidFill>
                  <a:schemeClr val="tx1"/>
                </a:solidFill>
                <a:latin typeface="Century Gothic" charset="0"/>
                <a:ea typeface="Century Gothic" charset="0"/>
                <a:cs typeface="Century Gothic" charset="0"/>
              </a:rPr>
              <a:t>Fits </a:t>
            </a:r>
            <a:r>
              <a:rPr lang="en-US" altLang="en-US" sz="2400" dirty="0" smtClean="0">
                <a:solidFill>
                  <a:schemeClr val="tx1"/>
                </a:solidFill>
                <a:latin typeface="Century Gothic" charset="0"/>
                <a:ea typeface="Century Gothic" charset="0"/>
                <a:cs typeface="Century Gothic" charset="0"/>
              </a:rPr>
              <a:t>comfortably</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Does not distort or block </a:t>
            </a:r>
            <a:r>
              <a:rPr lang="en-US" altLang="en-US" sz="2400" dirty="0" smtClean="0">
                <a:solidFill>
                  <a:schemeClr val="tx1"/>
                </a:solidFill>
                <a:latin typeface="Century Gothic" charset="0"/>
                <a:ea typeface="Century Gothic" charset="0"/>
                <a:cs typeface="Century Gothic" charset="0"/>
              </a:rPr>
              <a:t>vision</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Put on before exposure to the </a:t>
            </a:r>
            <a:r>
              <a:rPr lang="en-US" altLang="en-US" sz="2400" dirty="0" smtClean="0">
                <a:solidFill>
                  <a:schemeClr val="tx1"/>
                </a:solidFill>
                <a:latin typeface="Century Gothic" charset="0"/>
                <a:ea typeface="Century Gothic" charset="0"/>
                <a:cs typeface="Century Gothic" charset="0"/>
              </a:rPr>
              <a:t>hazard</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Clean with soap and </a:t>
            </a:r>
            <a:r>
              <a:rPr lang="en-US" altLang="en-US" sz="2400" dirty="0" smtClean="0">
                <a:solidFill>
                  <a:schemeClr val="tx1"/>
                </a:solidFill>
                <a:latin typeface="Century Gothic" charset="0"/>
                <a:ea typeface="Century Gothic" charset="0"/>
                <a:cs typeface="Century Gothic" charset="0"/>
              </a:rPr>
              <a:t>water</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Dispose when scratched or damaged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2026" y="1480826"/>
            <a:ext cx="33782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5656" y="4005105"/>
            <a:ext cx="4046722" cy="208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77362" y="1480826"/>
            <a:ext cx="2398374"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854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6" name="Rectangle 10"/>
          <p:cNvSpPr>
            <a:spLocks noGrp="1" noChangeArrowheads="1"/>
          </p:cNvSpPr>
          <p:nvPr>
            <p:ph type="title"/>
          </p:nvPr>
        </p:nvSpPr>
        <p:spPr>
          <a:xfrm>
            <a:off x="238594" y="365125"/>
            <a:ext cx="8275820" cy="1325563"/>
          </a:xfrm>
        </p:spPr>
        <p:txBody>
          <a:bodyPr>
            <a:normAutofit/>
          </a:bodyPr>
          <a:lstStyle/>
          <a:p>
            <a:r>
              <a:rPr lang="en-US" altLang="en-US" sz="4000" b="1" dirty="0">
                <a:solidFill>
                  <a:schemeClr val="tx1"/>
                </a:solidFill>
                <a:latin typeface="Century Gothic" charset="0"/>
                <a:ea typeface="Century Gothic" charset="0"/>
                <a:cs typeface="Century Gothic" charset="0"/>
              </a:rPr>
              <a:t>Selecting Respiratory Protection</a:t>
            </a:r>
          </a:p>
        </p:txBody>
      </p:sp>
      <p:sp>
        <p:nvSpPr>
          <p:cNvPr id="423947" name="Rectangle 11"/>
          <p:cNvSpPr>
            <a:spLocks noGrp="1" noChangeArrowheads="1"/>
          </p:cNvSpPr>
          <p:nvPr>
            <p:ph idx="1"/>
          </p:nvPr>
        </p:nvSpPr>
        <p:spPr>
          <a:xfrm>
            <a:off x="234848" y="2147961"/>
            <a:ext cx="5499100" cy="3668430"/>
          </a:xfrm>
        </p:spPr>
        <p:txBody>
          <a:bodyPr>
            <a:normAutofit/>
          </a:bodyPr>
          <a:lstStyle/>
          <a:p>
            <a:r>
              <a:rPr lang="en-US" altLang="en-US" sz="2400" dirty="0">
                <a:solidFill>
                  <a:schemeClr val="tx1"/>
                </a:solidFill>
                <a:latin typeface="Century Gothic" charset="0"/>
                <a:ea typeface="Century Gothic" charset="0"/>
                <a:cs typeface="Century Gothic" charset="0"/>
              </a:rPr>
              <a:t>Filtering </a:t>
            </a:r>
            <a:r>
              <a:rPr lang="en-US" altLang="en-US" sz="2400" dirty="0" smtClean="0">
                <a:solidFill>
                  <a:schemeClr val="tx1"/>
                </a:solidFill>
                <a:latin typeface="Century Gothic" charset="0"/>
                <a:ea typeface="Century Gothic" charset="0"/>
                <a:cs typeface="Century Gothic" charset="0"/>
              </a:rPr>
              <a:t>face piece </a:t>
            </a:r>
            <a:r>
              <a:rPr lang="en-US" altLang="en-US" sz="2400" dirty="0">
                <a:solidFill>
                  <a:schemeClr val="tx1"/>
                </a:solidFill>
                <a:latin typeface="Century Gothic" charset="0"/>
                <a:ea typeface="Century Gothic" charset="0"/>
                <a:cs typeface="Century Gothic" charset="0"/>
              </a:rPr>
              <a:t>(dust mask) for dust </a:t>
            </a:r>
            <a:r>
              <a:rPr lang="en-US" altLang="en-US" sz="2400" dirty="0" smtClean="0">
                <a:solidFill>
                  <a:schemeClr val="tx1"/>
                </a:solidFill>
                <a:latin typeface="Century Gothic" charset="0"/>
                <a:ea typeface="Century Gothic" charset="0"/>
                <a:cs typeface="Century Gothic" charset="0"/>
              </a:rPr>
              <a:t>only</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Air purifying respirator is most common </a:t>
            </a:r>
            <a:r>
              <a:rPr lang="en-US" altLang="en-US" sz="2400" dirty="0" smtClean="0">
                <a:solidFill>
                  <a:schemeClr val="tx1"/>
                </a:solidFill>
                <a:latin typeface="Century Gothic" charset="0"/>
                <a:ea typeface="Century Gothic" charset="0"/>
                <a:cs typeface="Century Gothic" charset="0"/>
              </a:rPr>
              <a:t>type</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Choose cartridges carefully</a:t>
            </a:r>
          </a:p>
        </p:txBody>
      </p:sp>
      <p:pic>
        <p:nvPicPr>
          <p:cNvPr id="42394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318" y="1899376"/>
            <a:ext cx="4165600" cy="416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92910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6" name="Rectangle 4"/>
          <p:cNvSpPr>
            <a:spLocks noGrp="1" noChangeArrowheads="1"/>
          </p:cNvSpPr>
          <p:nvPr>
            <p:ph type="title"/>
          </p:nvPr>
        </p:nvSpPr>
        <p:spPr>
          <a:xfrm>
            <a:off x="193627" y="365125"/>
            <a:ext cx="10515600" cy="1325563"/>
          </a:xfrm>
        </p:spPr>
        <p:txBody>
          <a:bodyPr/>
          <a:lstStyle/>
          <a:p>
            <a:r>
              <a:rPr lang="en-US" altLang="en-US" sz="4000" b="1" dirty="0">
                <a:solidFill>
                  <a:schemeClr val="tx1"/>
                </a:solidFill>
                <a:latin typeface="Century Gothic" charset="0"/>
                <a:ea typeface="Century Gothic" charset="0"/>
                <a:cs typeface="Century Gothic" charset="0"/>
              </a:rPr>
              <a:t>Selecting Respiratory Protection </a:t>
            </a:r>
            <a:r>
              <a:rPr lang="en-US" altLang="en-US" sz="2100" dirty="0">
                <a:solidFill>
                  <a:schemeClr val="tx1"/>
                </a:solidFill>
                <a:latin typeface="Century Gothic" charset="0"/>
                <a:ea typeface="Century Gothic" charset="0"/>
                <a:cs typeface="Century Gothic" charset="0"/>
              </a:rPr>
              <a:t>(cont.)</a:t>
            </a:r>
          </a:p>
        </p:txBody>
      </p:sp>
      <p:sp>
        <p:nvSpPr>
          <p:cNvPr id="509957" name="Rectangle 5"/>
          <p:cNvSpPr>
            <a:spLocks noGrp="1" noChangeArrowheads="1"/>
          </p:cNvSpPr>
          <p:nvPr>
            <p:ph idx="1"/>
          </p:nvPr>
        </p:nvSpPr>
        <p:spPr>
          <a:xfrm>
            <a:off x="489683" y="2227496"/>
            <a:ext cx="5836170" cy="3513737"/>
          </a:xfrm>
        </p:spPr>
        <p:txBody>
          <a:bodyPr>
            <a:normAutofit lnSpcReduction="10000"/>
          </a:bodyPr>
          <a:lstStyle/>
          <a:p>
            <a:r>
              <a:rPr lang="en-US" altLang="en-US" sz="2400" dirty="0">
                <a:solidFill>
                  <a:schemeClr val="tx1"/>
                </a:solidFill>
                <a:latin typeface="Century Gothic" charset="0"/>
                <a:ea typeface="Century Gothic" charset="0"/>
                <a:cs typeface="Century Gothic" charset="0"/>
              </a:rPr>
              <a:t>Air-supplied respirator for high chemical </a:t>
            </a:r>
            <a:r>
              <a:rPr lang="en-US" altLang="en-US" sz="2400" dirty="0" smtClean="0">
                <a:solidFill>
                  <a:schemeClr val="tx1"/>
                </a:solidFill>
                <a:latin typeface="Century Gothic" charset="0"/>
                <a:ea typeface="Century Gothic" charset="0"/>
                <a:cs typeface="Century Gothic" charset="0"/>
              </a:rPr>
              <a:t>concentrations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Self Contained Breathing Apparatus (SCBA</a:t>
            </a:r>
            <a:r>
              <a:rPr lang="en-US" altLang="en-US" sz="2400" dirty="0" smtClean="0">
                <a:solidFill>
                  <a:schemeClr val="tx1"/>
                </a:solidFill>
                <a:latin typeface="Century Gothic" charset="0"/>
                <a:ea typeface="Century Gothic" charset="0"/>
                <a:cs typeface="Century Gothic" charset="0"/>
              </a:rPr>
              <a:t>)</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All respirators must be </a:t>
            </a:r>
            <a:r>
              <a:rPr lang="en-US" altLang="en-US" sz="2400" dirty="0" smtClean="0">
                <a:solidFill>
                  <a:schemeClr val="tx1"/>
                </a:solidFill>
                <a:latin typeface="Century Gothic" charset="0"/>
                <a:ea typeface="Century Gothic" charset="0"/>
                <a:cs typeface="Century Gothic" charset="0"/>
              </a:rPr>
              <a:t>NIOSH-approved</a:t>
            </a:r>
            <a:endParaRPr lang="en-US" altLang="en-US" sz="2400" dirty="0">
              <a:solidFill>
                <a:schemeClr val="tx1"/>
              </a:solidFill>
              <a:latin typeface="Century Gothic" charset="0"/>
              <a:ea typeface="Century Gothic" charset="0"/>
              <a:cs typeface="Century Gothic" charset="0"/>
            </a:endParaRPr>
          </a:p>
        </p:txBody>
      </p:sp>
      <p:pic>
        <p:nvPicPr>
          <p:cNvPr id="50995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1786" y="1531245"/>
            <a:ext cx="3066398" cy="490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5"/>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0474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72" name="Rectangle 12"/>
          <p:cNvSpPr>
            <a:spLocks noGrp="1" noChangeArrowheads="1"/>
          </p:cNvSpPr>
          <p:nvPr>
            <p:ph type="title"/>
          </p:nvPr>
        </p:nvSpPr>
        <p:spPr>
          <a:xfrm>
            <a:off x="260353" y="228600"/>
            <a:ext cx="7654454" cy="1225446"/>
          </a:xfrm>
        </p:spPr>
        <p:txBody>
          <a:bodyPr>
            <a:noAutofit/>
          </a:bodyPr>
          <a:lstStyle/>
          <a:p>
            <a:r>
              <a:rPr lang="en-US" altLang="en-US" sz="4000" b="1" dirty="0">
                <a:solidFill>
                  <a:schemeClr val="tx1"/>
                </a:solidFill>
                <a:latin typeface="Century Gothic" charset="0"/>
                <a:ea typeface="Century Gothic" charset="0"/>
                <a:cs typeface="Century Gothic" charset="0"/>
              </a:rPr>
              <a:t>Wear and Care of </a:t>
            </a:r>
            <a:br>
              <a:rPr lang="en-US" altLang="en-US" sz="4000" b="1" dirty="0">
                <a:solidFill>
                  <a:schemeClr val="tx1"/>
                </a:solidFill>
                <a:latin typeface="Century Gothic" charset="0"/>
                <a:ea typeface="Century Gothic" charset="0"/>
                <a:cs typeface="Century Gothic" charset="0"/>
              </a:rPr>
            </a:br>
            <a:r>
              <a:rPr lang="en-US" altLang="en-US" sz="4000" b="1" dirty="0">
                <a:solidFill>
                  <a:schemeClr val="tx1"/>
                </a:solidFill>
                <a:latin typeface="Century Gothic" charset="0"/>
                <a:ea typeface="Century Gothic" charset="0"/>
                <a:cs typeface="Century Gothic" charset="0"/>
              </a:rPr>
              <a:t>Respiratory Protection</a:t>
            </a:r>
          </a:p>
        </p:txBody>
      </p:sp>
      <p:sp>
        <p:nvSpPr>
          <p:cNvPr id="424973" name="Rectangle 13"/>
          <p:cNvSpPr>
            <a:spLocks noGrp="1" noChangeArrowheads="1"/>
          </p:cNvSpPr>
          <p:nvPr>
            <p:ph type="body" sz="half" idx="1"/>
          </p:nvPr>
        </p:nvSpPr>
        <p:spPr>
          <a:xfrm>
            <a:off x="504674" y="1739899"/>
            <a:ext cx="4786854" cy="4915733"/>
          </a:xfrm>
        </p:spPr>
        <p:txBody>
          <a:bodyPr>
            <a:normAutofit fontScale="92500" lnSpcReduction="20000"/>
          </a:bodyPr>
          <a:lstStyle/>
          <a:p>
            <a:r>
              <a:rPr lang="en-US" altLang="en-US" sz="2600" dirty="0">
                <a:solidFill>
                  <a:schemeClr val="tx1"/>
                </a:solidFill>
                <a:latin typeface="Century Gothic" charset="0"/>
                <a:ea typeface="Century Gothic" charset="0"/>
                <a:cs typeface="Century Gothic" charset="0"/>
              </a:rPr>
              <a:t>Medical approval </a:t>
            </a:r>
            <a:r>
              <a:rPr lang="en-US" altLang="en-US" sz="2600" dirty="0" smtClean="0">
                <a:solidFill>
                  <a:schemeClr val="tx1"/>
                </a:solidFill>
                <a:latin typeface="Century Gothic" charset="0"/>
                <a:ea typeface="Century Gothic" charset="0"/>
                <a:cs typeface="Century Gothic" charset="0"/>
              </a:rPr>
              <a:t>required</a:t>
            </a:r>
          </a:p>
          <a:p>
            <a:pPr marL="0" indent="0">
              <a:buNone/>
            </a:pPr>
            <a:endParaRPr lang="en-US" altLang="en-US" sz="2600" dirty="0">
              <a:solidFill>
                <a:schemeClr val="tx1"/>
              </a:solidFill>
              <a:latin typeface="Century Gothic" charset="0"/>
              <a:ea typeface="Century Gothic" charset="0"/>
              <a:cs typeface="Century Gothic" charset="0"/>
            </a:endParaRPr>
          </a:p>
          <a:p>
            <a:r>
              <a:rPr lang="en-US" altLang="en-US" sz="2600" dirty="0">
                <a:solidFill>
                  <a:schemeClr val="tx1"/>
                </a:solidFill>
                <a:latin typeface="Century Gothic" charset="0"/>
                <a:ea typeface="Century Gothic" charset="0"/>
                <a:cs typeface="Century Gothic" charset="0"/>
              </a:rPr>
              <a:t>Conduct a fit </a:t>
            </a:r>
            <a:r>
              <a:rPr lang="en-US" altLang="en-US" sz="2600" dirty="0" smtClean="0">
                <a:solidFill>
                  <a:schemeClr val="tx1"/>
                </a:solidFill>
                <a:latin typeface="Century Gothic" charset="0"/>
                <a:ea typeface="Century Gothic" charset="0"/>
                <a:cs typeface="Century Gothic" charset="0"/>
              </a:rPr>
              <a:t>test</a:t>
            </a:r>
          </a:p>
          <a:p>
            <a:pPr marL="0" indent="0">
              <a:buNone/>
            </a:pPr>
            <a:endParaRPr lang="en-US" altLang="en-US" sz="2600" dirty="0">
              <a:solidFill>
                <a:schemeClr val="tx1"/>
              </a:solidFill>
              <a:latin typeface="Century Gothic" charset="0"/>
              <a:ea typeface="Century Gothic" charset="0"/>
              <a:cs typeface="Century Gothic" charset="0"/>
            </a:endParaRPr>
          </a:p>
          <a:p>
            <a:r>
              <a:rPr lang="en-US" altLang="en-US" sz="2600" dirty="0">
                <a:solidFill>
                  <a:schemeClr val="tx1"/>
                </a:solidFill>
                <a:latin typeface="Century Gothic" charset="0"/>
                <a:ea typeface="Century Gothic" charset="0"/>
                <a:cs typeface="Century Gothic" charset="0"/>
              </a:rPr>
              <a:t>Inspect before each </a:t>
            </a:r>
            <a:r>
              <a:rPr lang="en-US" altLang="en-US" sz="2600" dirty="0" smtClean="0">
                <a:solidFill>
                  <a:schemeClr val="tx1"/>
                </a:solidFill>
                <a:latin typeface="Century Gothic" charset="0"/>
                <a:ea typeface="Century Gothic" charset="0"/>
                <a:cs typeface="Century Gothic" charset="0"/>
              </a:rPr>
              <a:t>use</a:t>
            </a:r>
          </a:p>
          <a:p>
            <a:pPr marL="0" indent="0">
              <a:buNone/>
            </a:pPr>
            <a:endParaRPr lang="en-US" altLang="en-US" sz="2600" dirty="0">
              <a:solidFill>
                <a:schemeClr val="tx1"/>
              </a:solidFill>
              <a:latin typeface="Century Gothic" charset="0"/>
              <a:ea typeface="Century Gothic" charset="0"/>
              <a:cs typeface="Century Gothic" charset="0"/>
            </a:endParaRPr>
          </a:p>
          <a:p>
            <a:r>
              <a:rPr lang="en-US" altLang="en-US" sz="2600" dirty="0">
                <a:solidFill>
                  <a:schemeClr val="tx1"/>
                </a:solidFill>
                <a:latin typeface="Century Gothic" charset="0"/>
                <a:ea typeface="Century Gothic" charset="0"/>
                <a:cs typeface="Century Gothic" charset="0"/>
              </a:rPr>
              <a:t>Check the </a:t>
            </a:r>
            <a:r>
              <a:rPr lang="en-US" altLang="en-US" sz="2600" dirty="0" smtClean="0">
                <a:solidFill>
                  <a:schemeClr val="tx1"/>
                </a:solidFill>
                <a:latin typeface="Century Gothic" charset="0"/>
                <a:ea typeface="Century Gothic" charset="0"/>
                <a:cs typeface="Century Gothic" charset="0"/>
              </a:rPr>
              <a:t>seal</a:t>
            </a:r>
          </a:p>
          <a:p>
            <a:pPr marL="0" indent="0">
              <a:buNone/>
            </a:pPr>
            <a:endParaRPr lang="en-US" altLang="en-US" sz="2600" dirty="0">
              <a:solidFill>
                <a:schemeClr val="tx1"/>
              </a:solidFill>
              <a:latin typeface="Century Gothic" charset="0"/>
              <a:ea typeface="Century Gothic" charset="0"/>
              <a:cs typeface="Century Gothic" charset="0"/>
            </a:endParaRPr>
          </a:p>
          <a:p>
            <a:r>
              <a:rPr lang="en-US" altLang="en-US" sz="2600" dirty="0">
                <a:solidFill>
                  <a:schemeClr val="tx1"/>
                </a:solidFill>
                <a:latin typeface="Century Gothic" charset="0"/>
                <a:ea typeface="Century Gothic" charset="0"/>
                <a:cs typeface="Century Gothic" charset="0"/>
              </a:rPr>
              <a:t>Clean </a:t>
            </a:r>
            <a:r>
              <a:rPr lang="en-US" altLang="en-US" sz="2600" dirty="0" smtClean="0">
                <a:solidFill>
                  <a:schemeClr val="tx1"/>
                </a:solidFill>
                <a:latin typeface="Century Gothic" charset="0"/>
                <a:ea typeface="Century Gothic" charset="0"/>
                <a:cs typeface="Century Gothic" charset="0"/>
              </a:rPr>
              <a:t>regularly</a:t>
            </a:r>
          </a:p>
          <a:p>
            <a:endParaRPr lang="en-US" altLang="en-US" sz="2600" dirty="0">
              <a:solidFill>
                <a:schemeClr val="tx1"/>
              </a:solidFill>
              <a:latin typeface="Century Gothic" charset="0"/>
              <a:ea typeface="Century Gothic" charset="0"/>
              <a:cs typeface="Century Gothic" charset="0"/>
            </a:endParaRPr>
          </a:p>
          <a:p>
            <a:r>
              <a:rPr lang="en-US" altLang="en-US" sz="2600" dirty="0">
                <a:solidFill>
                  <a:schemeClr val="tx1"/>
                </a:solidFill>
                <a:latin typeface="Century Gothic" charset="0"/>
                <a:ea typeface="Century Gothic" charset="0"/>
                <a:cs typeface="Century Gothic" charset="0"/>
              </a:rPr>
              <a:t>Store </a:t>
            </a:r>
            <a:r>
              <a:rPr lang="en-US" altLang="en-US" sz="2600" dirty="0" smtClean="0">
                <a:solidFill>
                  <a:schemeClr val="tx1"/>
                </a:solidFill>
                <a:latin typeface="Century Gothic" charset="0"/>
                <a:ea typeface="Century Gothic" charset="0"/>
                <a:cs typeface="Century Gothic" charset="0"/>
              </a:rPr>
              <a:t>properly</a:t>
            </a:r>
            <a:endParaRPr lang="en-US" altLang="en-US" sz="2600" dirty="0">
              <a:solidFill>
                <a:schemeClr val="tx1"/>
              </a:solidFill>
              <a:latin typeface="Century Gothic" charset="0"/>
              <a:ea typeface="Century Gothic" charset="0"/>
              <a:cs typeface="Century Gothic" charset="0"/>
            </a:endParaRPr>
          </a:p>
        </p:txBody>
      </p:sp>
      <p:pic>
        <p:nvPicPr>
          <p:cNvPr id="424976" name="Picture 1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91528" y="1583410"/>
            <a:ext cx="4417678" cy="4865586"/>
          </a:xfrm>
          <a:noFill/>
          <a:ln>
            <a:solidFill>
              <a:schemeClr val="tx1"/>
            </a:solidFill>
            <a:miter lim="800000"/>
            <a:headEnd/>
            <a:tailEnd/>
          </a:ln>
        </p:spPr>
      </p:pic>
      <p:pic>
        <p:nvPicPr>
          <p:cNvPr id="6" name="Picture 5"/>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2891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002" name="Rectangle 18"/>
          <p:cNvSpPr>
            <a:spLocks noGrp="1" noChangeArrowheads="1"/>
          </p:cNvSpPr>
          <p:nvPr>
            <p:ph type="title"/>
          </p:nvPr>
        </p:nvSpPr>
        <p:spPr>
          <a:xfrm>
            <a:off x="260352" y="228600"/>
            <a:ext cx="7759386" cy="914400"/>
          </a:xfrm>
        </p:spPr>
        <p:txBody>
          <a:bodyPr>
            <a:noAutofit/>
          </a:bodyPr>
          <a:lstStyle/>
          <a:p>
            <a:r>
              <a:rPr lang="en-US" altLang="en-US" sz="4000" b="1" dirty="0">
                <a:solidFill>
                  <a:schemeClr val="tx1"/>
                </a:solidFill>
                <a:latin typeface="Century Gothic" charset="0"/>
                <a:ea typeface="Century Gothic" charset="0"/>
                <a:cs typeface="Century Gothic" charset="0"/>
              </a:rPr>
              <a:t>Selecting Head Protection</a:t>
            </a:r>
          </a:p>
        </p:txBody>
      </p:sp>
      <p:sp>
        <p:nvSpPr>
          <p:cNvPr id="426003" name="Rectangle 19"/>
          <p:cNvSpPr>
            <a:spLocks noGrp="1" noChangeArrowheads="1"/>
          </p:cNvSpPr>
          <p:nvPr>
            <p:ph type="body" sz="half" idx="1"/>
          </p:nvPr>
        </p:nvSpPr>
        <p:spPr>
          <a:xfrm>
            <a:off x="84953" y="1476739"/>
            <a:ext cx="5806181" cy="4804142"/>
          </a:xfrm>
        </p:spPr>
        <p:txBody>
          <a:bodyPr>
            <a:normAutofit/>
          </a:bodyPr>
          <a:lstStyle/>
          <a:p>
            <a:r>
              <a:rPr lang="en-US" altLang="en-US" sz="2400" dirty="0">
                <a:solidFill>
                  <a:schemeClr val="tx1"/>
                </a:solidFill>
                <a:latin typeface="Century Gothic" charset="0"/>
                <a:ea typeface="Century Gothic" charset="0"/>
                <a:cs typeface="Century Gothic" charset="0"/>
              </a:rPr>
              <a:t>Hard hats protect from impact or </a:t>
            </a:r>
            <a:r>
              <a:rPr lang="en-US" altLang="en-US" sz="2400" dirty="0" smtClean="0">
                <a:solidFill>
                  <a:schemeClr val="tx1"/>
                </a:solidFill>
                <a:latin typeface="Century Gothic" charset="0"/>
                <a:ea typeface="Century Gothic" charset="0"/>
                <a:cs typeface="Century Gothic" charset="0"/>
              </a:rPr>
              <a:t>penetration</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Use electrical insulation hard hats </a:t>
            </a:r>
            <a:endParaRPr lang="en-US" altLang="en-US" sz="2400" dirty="0" smtClean="0">
              <a:solidFill>
                <a:schemeClr val="tx1"/>
              </a:solidFill>
              <a:latin typeface="Century Gothic" charset="0"/>
              <a:ea typeface="Century Gothic" charset="0"/>
              <a:cs typeface="Century Gothic" charset="0"/>
            </a:endParaRP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Use bump caps around low-hanging </a:t>
            </a:r>
            <a:r>
              <a:rPr lang="en-US" altLang="en-US" sz="2400" dirty="0" smtClean="0">
                <a:solidFill>
                  <a:schemeClr val="tx1"/>
                </a:solidFill>
                <a:latin typeface="Century Gothic" charset="0"/>
                <a:ea typeface="Century Gothic" charset="0"/>
                <a:cs typeface="Century Gothic" charset="0"/>
              </a:rPr>
              <a:t>objects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Must comply with ANSI Z89 standard</a:t>
            </a:r>
          </a:p>
        </p:txBody>
      </p:sp>
      <p:pic>
        <p:nvPicPr>
          <p:cNvPr id="426004" name="Picture 2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6964" y="1598613"/>
            <a:ext cx="3465431" cy="4067669"/>
          </a:xfrm>
          <a:noFill/>
          <a:ln>
            <a:solidFill>
              <a:schemeClr val="tx1"/>
            </a:solidFill>
            <a:miter lim="800000"/>
            <a:headEnd/>
            <a:tailEnd/>
          </a:ln>
        </p:spPr>
      </p:pic>
      <p:pic>
        <p:nvPicPr>
          <p:cNvPr id="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61268" y="1738860"/>
            <a:ext cx="1901201" cy="142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98631" y="4212237"/>
            <a:ext cx="1863838" cy="186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8716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22" name="Rectangle 14"/>
          <p:cNvSpPr>
            <a:spLocks noGrp="1" noChangeArrowheads="1"/>
          </p:cNvSpPr>
          <p:nvPr>
            <p:ph type="title"/>
          </p:nvPr>
        </p:nvSpPr>
        <p:spPr>
          <a:xfrm>
            <a:off x="1141413" y="444710"/>
            <a:ext cx="9905998" cy="1175771"/>
          </a:xfrm>
        </p:spPr>
        <p:txBody>
          <a:bodyPr>
            <a:normAutofit/>
          </a:bodyPr>
          <a:lstStyle/>
          <a:p>
            <a:pPr algn="ctr"/>
            <a:r>
              <a:rPr lang="en-US" altLang="en-US" sz="4000" b="1" dirty="0">
                <a:solidFill>
                  <a:schemeClr val="tx1"/>
                </a:solidFill>
                <a:latin typeface="Century Gothic" charset="0"/>
                <a:ea typeface="Century Gothic" charset="0"/>
                <a:cs typeface="Century Gothic" charset="0"/>
              </a:rPr>
              <a:t>Wear and Care of Head Protection</a:t>
            </a:r>
          </a:p>
        </p:txBody>
      </p:sp>
      <p:sp>
        <p:nvSpPr>
          <p:cNvPr id="427023" name="Rectangle 15"/>
          <p:cNvSpPr>
            <a:spLocks noGrp="1" noChangeArrowheads="1"/>
          </p:cNvSpPr>
          <p:nvPr>
            <p:ph idx="1"/>
          </p:nvPr>
        </p:nvSpPr>
        <p:spPr>
          <a:xfrm>
            <a:off x="324791" y="2049906"/>
            <a:ext cx="4737100" cy="3646359"/>
          </a:xfrm>
        </p:spPr>
        <p:txBody>
          <a:bodyPr>
            <a:normAutofit/>
          </a:bodyPr>
          <a:lstStyle/>
          <a:p>
            <a:r>
              <a:rPr lang="en-US" altLang="en-US" sz="2400" dirty="0">
                <a:solidFill>
                  <a:schemeClr val="tx1"/>
                </a:solidFill>
                <a:latin typeface="Century Gothic" charset="0"/>
                <a:ea typeface="Century Gothic" charset="0"/>
                <a:cs typeface="Century Gothic" charset="0"/>
              </a:rPr>
              <a:t>Fit </a:t>
            </a:r>
            <a:r>
              <a:rPr lang="en-US" altLang="en-US" sz="2400" dirty="0" smtClean="0">
                <a:solidFill>
                  <a:schemeClr val="tx1"/>
                </a:solidFill>
                <a:latin typeface="Century Gothic" charset="0"/>
                <a:ea typeface="Century Gothic" charset="0"/>
                <a:cs typeface="Century Gothic" charset="0"/>
              </a:rPr>
              <a:t>comfortably</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Inspect before each </a:t>
            </a:r>
            <a:r>
              <a:rPr lang="en-US" altLang="en-US" sz="2400" dirty="0" smtClean="0">
                <a:solidFill>
                  <a:schemeClr val="tx1"/>
                </a:solidFill>
                <a:latin typeface="Century Gothic" charset="0"/>
                <a:ea typeface="Century Gothic" charset="0"/>
                <a:cs typeface="Century Gothic" charset="0"/>
              </a:rPr>
              <a:t>use</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Clean </a:t>
            </a:r>
            <a:r>
              <a:rPr lang="en-US" altLang="en-US" sz="2400" dirty="0" smtClean="0">
                <a:solidFill>
                  <a:schemeClr val="tx1"/>
                </a:solidFill>
                <a:latin typeface="Century Gothic" charset="0"/>
                <a:ea typeface="Century Gothic" charset="0"/>
                <a:cs typeface="Century Gothic" charset="0"/>
              </a:rPr>
              <a:t>regularly</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Used only to protect the head</a:t>
            </a:r>
          </a:p>
        </p:txBody>
      </p:sp>
      <p:pic>
        <p:nvPicPr>
          <p:cNvPr id="42702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931" y="1936204"/>
            <a:ext cx="5479035" cy="409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7272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40" name="Rectangle 16"/>
          <p:cNvSpPr>
            <a:spLocks noGrp="1" noChangeArrowheads="1"/>
          </p:cNvSpPr>
          <p:nvPr>
            <p:ph type="title"/>
          </p:nvPr>
        </p:nvSpPr>
        <p:spPr>
          <a:xfrm>
            <a:off x="838200" y="80315"/>
            <a:ext cx="10515600" cy="1325563"/>
          </a:xfrm>
        </p:spPr>
        <p:txBody>
          <a:bodyPr>
            <a:normAutofit/>
          </a:bodyPr>
          <a:lstStyle/>
          <a:p>
            <a:pPr algn="ctr"/>
            <a:r>
              <a:rPr lang="en-US" altLang="en-US" sz="4000" b="1" dirty="0">
                <a:solidFill>
                  <a:schemeClr val="tx1"/>
                </a:solidFill>
                <a:latin typeface="Century Gothic" charset="0"/>
                <a:ea typeface="Century Gothic" charset="0"/>
                <a:cs typeface="Century Gothic" charset="0"/>
              </a:rPr>
              <a:t>Session Objectives</a:t>
            </a:r>
          </a:p>
        </p:txBody>
      </p:sp>
      <p:sp>
        <p:nvSpPr>
          <p:cNvPr id="410641" name="Rectangle 17"/>
          <p:cNvSpPr>
            <a:spLocks noGrp="1" noChangeArrowheads="1"/>
          </p:cNvSpPr>
          <p:nvPr>
            <p:ph idx="1"/>
          </p:nvPr>
        </p:nvSpPr>
        <p:spPr>
          <a:xfrm>
            <a:off x="253586" y="2020496"/>
            <a:ext cx="6267138" cy="3720737"/>
          </a:xfrm>
        </p:spPr>
        <p:txBody>
          <a:bodyPr>
            <a:normAutofit fontScale="77500" lnSpcReduction="20000"/>
          </a:bodyPr>
          <a:lstStyle/>
          <a:p>
            <a:pPr marL="0" indent="0">
              <a:buNone/>
            </a:pPr>
            <a:r>
              <a:rPr lang="en-US" altLang="en-US" sz="3600" dirty="0">
                <a:solidFill>
                  <a:schemeClr val="tx1"/>
                </a:solidFill>
                <a:latin typeface="Century Gothic" charset="0"/>
                <a:ea typeface="Century Gothic" charset="0"/>
                <a:cs typeface="Century Gothic" charset="0"/>
              </a:rPr>
              <a:t>You will be able to</a:t>
            </a:r>
            <a:r>
              <a:rPr lang="en-US" altLang="en-US" sz="3600" dirty="0" smtClean="0">
                <a:solidFill>
                  <a:schemeClr val="tx1"/>
                </a:solidFill>
                <a:latin typeface="Century Gothic" charset="0"/>
                <a:ea typeface="Century Gothic" charset="0"/>
                <a:cs typeface="Century Gothic" charset="0"/>
              </a:rPr>
              <a:t>:</a:t>
            </a:r>
          </a:p>
          <a:p>
            <a:pPr marL="0" indent="0">
              <a:buNone/>
            </a:pPr>
            <a:endParaRPr lang="en-US" altLang="en-US" sz="3100" dirty="0">
              <a:solidFill>
                <a:schemeClr val="tx1"/>
              </a:solidFill>
              <a:latin typeface="Century Gothic" charset="0"/>
              <a:ea typeface="Century Gothic" charset="0"/>
              <a:cs typeface="Century Gothic" charset="0"/>
            </a:endParaRPr>
          </a:p>
          <a:p>
            <a:pPr lvl="1"/>
            <a:r>
              <a:rPr lang="en-US" altLang="en-US" sz="3100" dirty="0">
                <a:solidFill>
                  <a:schemeClr val="tx1"/>
                </a:solidFill>
                <a:latin typeface="Century Gothic" charset="0"/>
                <a:ea typeface="Century Gothic" charset="0"/>
                <a:cs typeface="Century Gothic" charset="0"/>
              </a:rPr>
              <a:t>Understand the PPE hazard assessment </a:t>
            </a:r>
            <a:r>
              <a:rPr lang="en-US" altLang="en-US" sz="3100" dirty="0" smtClean="0">
                <a:solidFill>
                  <a:schemeClr val="tx1"/>
                </a:solidFill>
                <a:latin typeface="Century Gothic" charset="0"/>
                <a:ea typeface="Century Gothic" charset="0"/>
                <a:cs typeface="Century Gothic" charset="0"/>
              </a:rPr>
              <a:t>process</a:t>
            </a:r>
          </a:p>
          <a:p>
            <a:pPr marL="457200" lvl="1" indent="0">
              <a:buNone/>
            </a:pPr>
            <a:endParaRPr lang="en-US" altLang="en-US" sz="3100" dirty="0">
              <a:solidFill>
                <a:schemeClr val="tx1"/>
              </a:solidFill>
              <a:latin typeface="Century Gothic" charset="0"/>
              <a:ea typeface="Century Gothic" charset="0"/>
              <a:cs typeface="Century Gothic" charset="0"/>
            </a:endParaRPr>
          </a:p>
          <a:p>
            <a:pPr lvl="1"/>
            <a:r>
              <a:rPr lang="en-US" altLang="en-US" sz="3100" dirty="0">
                <a:solidFill>
                  <a:schemeClr val="tx1"/>
                </a:solidFill>
                <a:latin typeface="Century Gothic" charset="0"/>
                <a:ea typeface="Century Gothic" charset="0"/>
                <a:cs typeface="Century Gothic" charset="0"/>
              </a:rPr>
              <a:t>Select appropriate PPE for the </a:t>
            </a:r>
            <a:r>
              <a:rPr lang="en-US" altLang="en-US" sz="3100" dirty="0" smtClean="0">
                <a:solidFill>
                  <a:schemeClr val="tx1"/>
                </a:solidFill>
                <a:latin typeface="Century Gothic" charset="0"/>
                <a:ea typeface="Century Gothic" charset="0"/>
                <a:cs typeface="Century Gothic" charset="0"/>
              </a:rPr>
              <a:t>job</a:t>
            </a:r>
          </a:p>
          <a:p>
            <a:pPr marL="457200" lvl="1" indent="0">
              <a:buNone/>
            </a:pPr>
            <a:endParaRPr lang="en-US" altLang="en-US" sz="3100" dirty="0">
              <a:solidFill>
                <a:schemeClr val="tx1"/>
              </a:solidFill>
              <a:latin typeface="Century Gothic" charset="0"/>
              <a:ea typeface="Century Gothic" charset="0"/>
              <a:cs typeface="Century Gothic" charset="0"/>
            </a:endParaRPr>
          </a:p>
          <a:p>
            <a:pPr lvl="1"/>
            <a:r>
              <a:rPr lang="en-US" altLang="en-US" sz="3100" dirty="0">
                <a:solidFill>
                  <a:schemeClr val="tx1"/>
                </a:solidFill>
                <a:latin typeface="Century Gothic" charset="0"/>
                <a:ea typeface="Century Gothic" charset="0"/>
                <a:cs typeface="Century Gothic" charset="0"/>
              </a:rPr>
              <a:t>Know how to properly wear and care for </a:t>
            </a:r>
            <a:r>
              <a:rPr lang="en-US" altLang="en-US" sz="3100" dirty="0" smtClean="0">
                <a:solidFill>
                  <a:schemeClr val="tx1"/>
                </a:solidFill>
                <a:latin typeface="Century Gothic" charset="0"/>
                <a:ea typeface="Century Gothic" charset="0"/>
                <a:cs typeface="Century Gothic" charset="0"/>
              </a:rPr>
              <a:t>PPE</a:t>
            </a:r>
            <a:endParaRPr lang="en-US" altLang="en-US" sz="3100" dirty="0">
              <a:solidFill>
                <a:schemeClr val="tx1"/>
              </a:solidFill>
              <a:latin typeface="Century Gothic" charset="0"/>
              <a:ea typeface="Century Gothic" charset="0"/>
              <a:cs typeface="Century Gothic"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7890" y="753384"/>
            <a:ext cx="2534222" cy="2534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924989" y="2717769"/>
            <a:ext cx="2562901" cy="3462643"/>
          </a:xfrm>
          <a:prstGeom prst="rect">
            <a:avLst/>
          </a:prstGeom>
        </p:spPr>
      </p:pic>
      <p:pic>
        <p:nvPicPr>
          <p:cNvPr id="7" name="Picture 6"/>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6002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47" name="Rectangle 15"/>
          <p:cNvSpPr>
            <a:spLocks noGrp="1" noChangeArrowheads="1"/>
          </p:cNvSpPr>
          <p:nvPr>
            <p:ph type="title"/>
          </p:nvPr>
        </p:nvSpPr>
        <p:spPr>
          <a:xfrm>
            <a:off x="260352" y="228600"/>
            <a:ext cx="7654455" cy="914400"/>
          </a:xfrm>
        </p:spPr>
        <p:txBody>
          <a:bodyPr>
            <a:noAutofit/>
          </a:bodyPr>
          <a:lstStyle/>
          <a:p>
            <a:r>
              <a:rPr lang="en-US" altLang="en-US" sz="4000" b="1" dirty="0">
                <a:solidFill>
                  <a:schemeClr val="tx1"/>
                </a:solidFill>
                <a:latin typeface="Century Gothic" charset="0"/>
                <a:ea typeface="Century Gothic" charset="0"/>
                <a:cs typeface="Century Gothic" charset="0"/>
              </a:rPr>
              <a:t>Selecting Foot Protection</a:t>
            </a:r>
          </a:p>
        </p:txBody>
      </p:sp>
      <p:sp>
        <p:nvSpPr>
          <p:cNvPr id="428048" name="Rectangle 16"/>
          <p:cNvSpPr>
            <a:spLocks noGrp="1" noChangeArrowheads="1"/>
          </p:cNvSpPr>
          <p:nvPr>
            <p:ph type="body" sz="half" idx="1"/>
          </p:nvPr>
        </p:nvSpPr>
        <p:spPr>
          <a:xfrm>
            <a:off x="249839" y="1247930"/>
            <a:ext cx="5356482" cy="5467662"/>
          </a:xfrm>
        </p:spPr>
        <p:txBody>
          <a:bodyPr>
            <a:noAutofit/>
          </a:bodyPr>
          <a:lstStyle/>
          <a:p>
            <a:pPr>
              <a:spcBef>
                <a:spcPts val="0"/>
              </a:spcBef>
              <a:spcAft>
                <a:spcPts val="0"/>
              </a:spcAft>
            </a:pPr>
            <a:r>
              <a:rPr lang="en-US" altLang="en-US" sz="2400" dirty="0">
                <a:solidFill>
                  <a:schemeClr val="tx1"/>
                </a:solidFill>
                <a:latin typeface="Century Gothic" charset="0"/>
                <a:ea typeface="Century Gothic" charset="0"/>
                <a:cs typeface="Century Gothic" charset="0"/>
              </a:rPr>
              <a:t>Steel </a:t>
            </a:r>
            <a:r>
              <a:rPr lang="en-US" altLang="en-US" sz="2400" dirty="0" smtClean="0">
                <a:solidFill>
                  <a:schemeClr val="tx1"/>
                </a:solidFill>
                <a:latin typeface="Century Gothic" charset="0"/>
                <a:ea typeface="Century Gothic" charset="0"/>
                <a:cs typeface="Century Gothic" charset="0"/>
              </a:rPr>
              <a:t>toes</a:t>
            </a:r>
          </a:p>
          <a:p>
            <a:pPr marL="0" indent="0">
              <a:spcBef>
                <a:spcPts val="0"/>
              </a:spcBef>
              <a:spcAft>
                <a:spcPts val="0"/>
              </a:spcAft>
              <a:buNone/>
            </a:pPr>
            <a:endParaRPr lang="en-US" altLang="en-US" sz="2400" dirty="0">
              <a:solidFill>
                <a:schemeClr val="tx1"/>
              </a:solidFill>
              <a:latin typeface="Century Gothic" charset="0"/>
              <a:ea typeface="Century Gothic" charset="0"/>
              <a:cs typeface="Century Gothic" charset="0"/>
            </a:endParaRPr>
          </a:p>
          <a:p>
            <a:pPr>
              <a:spcBef>
                <a:spcPts val="0"/>
              </a:spcBef>
              <a:spcAft>
                <a:spcPts val="0"/>
              </a:spcAft>
            </a:pPr>
            <a:r>
              <a:rPr lang="en-US" altLang="en-US" sz="2400" dirty="0">
                <a:solidFill>
                  <a:schemeClr val="tx1"/>
                </a:solidFill>
                <a:latin typeface="Century Gothic" charset="0"/>
                <a:ea typeface="Century Gothic" charset="0"/>
                <a:cs typeface="Century Gothic" charset="0"/>
              </a:rPr>
              <a:t>Metatarsal </a:t>
            </a:r>
            <a:r>
              <a:rPr lang="en-US" altLang="en-US" sz="2400" dirty="0" smtClean="0">
                <a:solidFill>
                  <a:schemeClr val="tx1"/>
                </a:solidFill>
                <a:latin typeface="Century Gothic" charset="0"/>
                <a:ea typeface="Century Gothic" charset="0"/>
                <a:cs typeface="Century Gothic" charset="0"/>
              </a:rPr>
              <a:t>protection</a:t>
            </a:r>
          </a:p>
          <a:p>
            <a:pPr marL="0" indent="0">
              <a:spcBef>
                <a:spcPts val="0"/>
              </a:spcBef>
              <a:spcAft>
                <a:spcPts val="0"/>
              </a:spcAft>
              <a:buNone/>
            </a:pPr>
            <a:endParaRPr lang="en-US" altLang="en-US" sz="2400" dirty="0">
              <a:solidFill>
                <a:schemeClr val="tx1"/>
              </a:solidFill>
              <a:latin typeface="Century Gothic" charset="0"/>
              <a:ea typeface="Century Gothic" charset="0"/>
              <a:cs typeface="Century Gothic" charset="0"/>
            </a:endParaRPr>
          </a:p>
          <a:p>
            <a:pPr>
              <a:spcBef>
                <a:spcPts val="0"/>
              </a:spcBef>
              <a:spcAft>
                <a:spcPts val="0"/>
              </a:spcAft>
            </a:pPr>
            <a:r>
              <a:rPr lang="en-US" altLang="en-US" sz="2400" dirty="0">
                <a:solidFill>
                  <a:schemeClr val="tx1"/>
                </a:solidFill>
                <a:latin typeface="Century Gothic" charset="0"/>
                <a:ea typeface="Century Gothic" charset="0"/>
                <a:cs typeface="Century Gothic" charset="0"/>
              </a:rPr>
              <a:t>Puncture or </a:t>
            </a:r>
            <a:r>
              <a:rPr lang="en-US" altLang="en-US" sz="2400" dirty="0" smtClean="0">
                <a:solidFill>
                  <a:schemeClr val="tx1"/>
                </a:solidFill>
                <a:latin typeface="Century Gothic" charset="0"/>
                <a:ea typeface="Century Gothic" charset="0"/>
                <a:cs typeface="Century Gothic" charset="0"/>
              </a:rPr>
              <a:t>slip - resistant soles</a:t>
            </a:r>
          </a:p>
          <a:p>
            <a:pPr marL="0" indent="0">
              <a:spcBef>
                <a:spcPts val="0"/>
              </a:spcBef>
              <a:spcAft>
                <a:spcPts val="0"/>
              </a:spcAft>
              <a:buNone/>
            </a:pPr>
            <a:endParaRPr lang="en-US" altLang="en-US" sz="2400" dirty="0">
              <a:solidFill>
                <a:schemeClr val="tx1"/>
              </a:solidFill>
              <a:latin typeface="Century Gothic" charset="0"/>
              <a:ea typeface="Century Gothic" charset="0"/>
              <a:cs typeface="Century Gothic" charset="0"/>
            </a:endParaRPr>
          </a:p>
          <a:p>
            <a:pPr>
              <a:spcBef>
                <a:spcPts val="0"/>
              </a:spcBef>
              <a:spcAft>
                <a:spcPts val="0"/>
              </a:spcAft>
            </a:pPr>
            <a:r>
              <a:rPr lang="en-US" altLang="en-US" sz="2400" dirty="0">
                <a:solidFill>
                  <a:schemeClr val="tx1"/>
                </a:solidFill>
                <a:latin typeface="Century Gothic" charset="0"/>
                <a:ea typeface="Century Gothic" charset="0"/>
                <a:cs typeface="Century Gothic" charset="0"/>
              </a:rPr>
              <a:t>Chemical </a:t>
            </a:r>
            <a:r>
              <a:rPr lang="en-US" altLang="en-US" sz="2400" dirty="0" smtClean="0">
                <a:solidFill>
                  <a:schemeClr val="tx1"/>
                </a:solidFill>
                <a:latin typeface="Century Gothic" charset="0"/>
                <a:ea typeface="Century Gothic" charset="0"/>
                <a:cs typeface="Century Gothic" charset="0"/>
              </a:rPr>
              <a:t>resistance</a:t>
            </a:r>
          </a:p>
          <a:p>
            <a:pPr marL="0" indent="0">
              <a:spcBef>
                <a:spcPts val="0"/>
              </a:spcBef>
              <a:spcAft>
                <a:spcPts val="0"/>
              </a:spcAft>
              <a:buNone/>
            </a:pPr>
            <a:endParaRPr lang="en-US" altLang="en-US" sz="2400" dirty="0">
              <a:solidFill>
                <a:schemeClr val="tx1"/>
              </a:solidFill>
              <a:latin typeface="Century Gothic" charset="0"/>
              <a:ea typeface="Century Gothic" charset="0"/>
              <a:cs typeface="Century Gothic" charset="0"/>
            </a:endParaRPr>
          </a:p>
          <a:p>
            <a:pPr>
              <a:spcBef>
                <a:spcPts val="0"/>
              </a:spcBef>
              <a:spcAft>
                <a:spcPts val="0"/>
              </a:spcAft>
            </a:pPr>
            <a:r>
              <a:rPr lang="en-US" altLang="en-US" sz="2400" dirty="0">
                <a:solidFill>
                  <a:schemeClr val="tx1"/>
                </a:solidFill>
                <a:latin typeface="Century Gothic" charset="0"/>
                <a:ea typeface="Century Gothic" charset="0"/>
                <a:cs typeface="Century Gothic" charset="0"/>
              </a:rPr>
              <a:t>Waterproof and cold weather </a:t>
            </a:r>
            <a:r>
              <a:rPr lang="en-US" altLang="en-US" sz="2400" dirty="0" smtClean="0">
                <a:solidFill>
                  <a:schemeClr val="tx1"/>
                </a:solidFill>
                <a:latin typeface="Century Gothic" charset="0"/>
                <a:ea typeface="Century Gothic" charset="0"/>
                <a:cs typeface="Century Gothic" charset="0"/>
              </a:rPr>
              <a:t>footwear</a:t>
            </a:r>
          </a:p>
          <a:p>
            <a:pPr marL="0" indent="0">
              <a:spcBef>
                <a:spcPts val="0"/>
              </a:spcBef>
              <a:spcAft>
                <a:spcPts val="0"/>
              </a:spcAft>
              <a:buNone/>
            </a:pPr>
            <a:endParaRPr lang="en-US" altLang="en-US" sz="2400" dirty="0">
              <a:solidFill>
                <a:schemeClr val="tx1"/>
              </a:solidFill>
              <a:latin typeface="Century Gothic" charset="0"/>
              <a:ea typeface="Century Gothic" charset="0"/>
              <a:cs typeface="Century Gothic" charset="0"/>
            </a:endParaRPr>
          </a:p>
          <a:p>
            <a:pPr>
              <a:spcBef>
                <a:spcPts val="0"/>
              </a:spcBef>
              <a:spcAft>
                <a:spcPts val="0"/>
              </a:spcAft>
            </a:pPr>
            <a:r>
              <a:rPr lang="en-US" altLang="en-US" sz="2400" dirty="0">
                <a:solidFill>
                  <a:schemeClr val="tx1"/>
                </a:solidFill>
                <a:latin typeface="Century Gothic" charset="0"/>
                <a:ea typeface="Century Gothic" charset="0"/>
                <a:cs typeface="Century Gothic" charset="0"/>
              </a:rPr>
              <a:t>ANSI Z41</a:t>
            </a:r>
          </a:p>
        </p:txBody>
      </p:sp>
      <p:pic>
        <p:nvPicPr>
          <p:cNvPr id="428055" name="Picture 2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9332" r="9044" b="-22681"/>
          <a:stretch>
            <a:fillRect/>
          </a:stretch>
        </p:blipFill>
        <p:spPr>
          <a:xfrm>
            <a:off x="7779323" y="496094"/>
            <a:ext cx="3883025" cy="4045926"/>
          </a:xfrm>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29106" y="3814399"/>
            <a:ext cx="4044351" cy="269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4162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65" name="Rectangle 9"/>
          <p:cNvSpPr>
            <a:spLocks noGrp="1" noChangeArrowheads="1"/>
          </p:cNvSpPr>
          <p:nvPr>
            <p:ph type="title"/>
          </p:nvPr>
        </p:nvSpPr>
        <p:spPr>
          <a:xfrm>
            <a:off x="1141413" y="609600"/>
            <a:ext cx="9905998" cy="899046"/>
          </a:xfrm>
        </p:spPr>
        <p:txBody>
          <a:bodyPr>
            <a:normAutofit/>
          </a:bodyPr>
          <a:lstStyle/>
          <a:p>
            <a:pPr algn="ctr"/>
            <a:r>
              <a:rPr lang="en-US" altLang="en-US" sz="4000" b="1" dirty="0">
                <a:solidFill>
                  <a:schemeClr val="tx1"/>
                </a:solidFill>
                <a:latin typeface="Century Gothic" charset="0"/>
                <a:ea typeface="Century Gothic" charset="0"/>
                <a:cs typeface="Century Gothic" charset="0"/>
              </a:rPr>
              <a:t>Wear and Care of Foot Protection</a:t>
            </a:r>
          </a:p>
        </p:txBody>
      </p:sp>
      <p:sp>
        <p:nvSpPr>
          <p:cNvPr id="429066" name="Rectangle 10"/>
          <p:cNvSpPr>
            <a:spLocks noGrp="1" noChangeArrowheads="1"/>
          </p:cNvSpPr>
          <p:nvPr>
            <p:ph idx="1"/>
          </p:nvPr>
        </p:nvSpPr>
        <p:spPr>
          <a:xfrm>
            <a:off x="205079" y="1858778"/>
            <a:ext cx="5397500" cy="4646953"/>
          </a:xfrm>
        </p:spPr>
        <p:txBody>
          <a:bodyPr>
            <a:normAutofit lnSpcReduction="10000"/>
          </a:bodyPr>
          <a:lstStyle/>
          <a:p>
            <a:r>
              <a:rPr lang="en-US" altLang="en-US" sz="2400" dirty="0">
                <a:solidFill>
                  <a:schemeClr val="tx1"/>
                </a:solidFill>
                <a:latin typeface="Century Gothic" charset="0"/>
                <a:ea typeface="Century Gothic" charset="0"/>
                <a:cs typeface="Century Gothic" charset="0"/>
              </a:rPr>
              <a:t>Should be </a:t>
            </a:r>
            <a:r>
              <a:rPr lang="en-US" altLang="en-US" sz="2400" dirty="0" smtClean="0">
                <a:solidFill>
                  <a:schemeClr val="tx1"/>
                </a:solidFill>
                <a:latin typeface="Century Gothic" charset="0"/>
                <a:ea typeface="Century Gothic" charset="0"/>
                <a:cs typeface="Century Gothic" charset="0"/>
              </a:rPr>
              <a:t>comfortable</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Inspected before each </a:t>
            </a:r>
            <a:r>
              <a:rPr lang="en-US" altLang="en-US" sz="2400" dirty="0" smtClean="0">
                <a:solidFill>
                  <a:schemeClr val="tx1"/>
                </a:solidFill>
                <a:latin typeface="Century Gothic" charset="0"/>
                <a:ea typeface="Century Gothic" charset="0"/>
                <a:cs typeface="Century Gothic" charset="0"/>
              </a:rPr>
              <a:t>use</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No cracks or holes in chemical or </a:t>
            </a:r>
            <a:br>
              <a:rPr lang="en-US" altLang="en-US" sz="2400" dirty="0">
                <a:solidFill>
                  <a:schemeClr val="tx1"/>
                </a:solidFill>
                <a:latin typeface="Century Gothic" charset="0"/>
                <a:ea typeface="Century Gothic" charset="0"/>
                <a:cs typeface="Century Gothic" charset="0"/>
              </a:rPr>
            </a:br>
            <a:r>
              <a:rPr lang="en-US" altLang="en-US" sz="2400" dirty="0">
                <a:solidFill>
                  <a:schemeClr val="tx1"/>
                </a:solidFill>
                <a:latin typeface="Century Gothic" charset="0"/>
                <a:ea typeface="Century Gothic" charset="0"/>
                <a:cs typeface="Century Gothic" charset="0"/>
              </a:rPr>
              <a:t>waterproof </a:t>
            </a:r>
            <a:r>
              <a:rPr lang="en-US" altLang="en-US" sz="2400" dirty="0" smtClean="0">
                <a:solidFill>
                  <a:schemeClr val="tx1"/>
                </a:solidFill>
                <a:latin typeface="Century Gothic" charset="0"/>
                <a:ea typeface="Century Gothic" charset="0"/>
                <a:cs typeface="Century Gothic" charset="0"/>
              </a:rPr>
              <a:t>boots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Soles checked for excessive </a:t>
            </a:r>
            <a:r>
              <a:rPr lang="en-US" altLang="en-US" sz="2400" dirty="0" smtClean="0">
                <a:solidFill>
                  <a:schemeClr val="tx1"/>
                </a:solidFill>
                <a:latin typeface="Century Gothic" charset="0"/>
                <a:ea typeface="Century Gothic" charset="0"/>
                <a:cs typeface="Century Gothic" charset="0"/>
              </a:rPr>
              <a:t>wear</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Kept clean</a:t>
            </a:r>
          </a:p>
        </p:txBody>
      </p:sp>
      <p:pic>
        <p:nvPicPr>
          <p:cNvPr id="429067" name="Picture 11" descr="figure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2579" y="1508647"/>
            <a:ext cx="3751283" cy="261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94105" y="1508646"/>
            <a:ext cx="1714239" cy="171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5">
            <a:extLst>
              <a:ext uri="{28A0092B-C50C-407E-A947-70E740481C1C}">
                <a14:useLocalDpi xmlns:a14="http://schemas.microsoft.com/office/drawing/2010/main" val="0"/>
              </a:ext>
            </a:extLst>
          </a:blip>
          <a:srcRect b="9068"/>
          <a:stretch>
            <a:fillRect/>
          </a:stretch>
        </p:blipFill>
        <p:spPr bwMode="auto">
          <a:xfrm>
            <a:off x="6371026" y="4182254"/>
            <a:ext cx="3518343" cy="235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723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2" name="Rectangle 12"/>
          <p:cNvSpPr>
            <a:spLocks noGrp="1" noChangeArrowheads="1"/>
          </p:cNvSpPr>
          <p:nvPr>
            <p:ph type="title"/>
          </p:nvPr>
        </p:nvSpPr>
        <p:spPr>
          <a:xfrm>
            <a:off x="755023" y="228600"/>
            <a:ext cx="10687049" cy="914400"/>
          </a:xfrm>
        </p:spPr>
        <p:txBody>
          <a:bodyPr>
            <a:normAutofit/>
          </a:bodyPr>
          <a:lstStyle/>
          <a:p>
            <a:pPr algn="ctr"/>
            <a:r>
              <a:rPr lang="en-US" altLang="en-US" sz="4000" b="1" dirty="0">
                <a:solidFill>
                  <a:schemeClr val="tx1"/>
                </a:solidFill>
                <a:latin typeface="Century Gothic" charset="0"/>
                <a:ea typeface="Century Gothic" charset="0"/>
                <a:cs typeface="Century Gothic" charset="0"/>
              </a:rPr>
              <a:t>Selecting Hand Protection</a:t>
            </a:r>
          </a:p>
        </p:txBody>
      </p:sp>
      <p:sp>
        <p:nvSpPr>
          <p:cNvPr id="430093" name="Rectangle 13"/>
          <p:cNvSpPr>
            <a:spLocks noGrp="1" noChangeArrowheads="1"/>
          </p:cNvSpPr>
          <p:nvPr>
            <p:ph type="body" sz="half" idx="1"/>
          </p:nvPr>
        </p:nvSpPr>
        <p:spPr>
          <a:xfrm>
            <a:off x="189881" y="1607070"/>
            <a:ext cx="6480742" cy="4703789"/>
          </a:xfrm>
        </p:spPr>
        <p:txBody>
          <a:bodyPr>
            <a:normAutofit lnSpcReduction="10000"/>
          </a:bodyPr>
          <a:lstStyle/>
          <a:p>
            <a:r>
              <a:rPr lang="en-US" altLang="en-US" sz="2400" dirty="0" smtClean="0">
                <a:solidFill>
                  <a:schemeClr val="tx1"/>
                </a:solidFill>
                <a:latin typeface="Century Gothic" charset="0"/>
                <a:ea typeface="Century Gothic" charset="0"/>
                <a:cs typeface="Century Gothic" charset="0"/>
              </a:rPr>
              <a:t>Chemical- resistant gloves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Kevlar®, metal </a:t>
            </a:r>
            <a:r>
              <a:rPr lang="en-US" altLang="en-US" sz="2400" dirty="0" smtClean="0">
                <a:solidFill>
                  <a:schemeClr val="tx1"/>
                </a:solidFill>
                <a:latin typeface="Century Gothic" charset="0"/>
                <a:ea typeface="Century Gothic" charset="0"/>
                <a:cs typeface="Century Gothic" charset="0"/>
              </a:rPr>
              <a:t>mesh, cut-resistant gloves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Leather work </a:t>
            </a:r>
            <a:r>
              <a:rPr lang="en-US" altLang="en-US" sz="2400" dirty="0" smtClean="0">
                <a:solidFill>
                  <a:schemeClr val="tx1"/>
                </a:solidFill>
                <a:latin typeface="Century Gothic" charset="0"/>
                <a:ea typeface="Century Gothic" charset="0"/>
                <a:cs typeface="Century Gothic" charset="0"/>
              </a:rPr>
              <a:t>gloves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Extreme temperature </a:t>
            </a:r>
            <a:r>
              <a:rPr lang="en-US" altLang="en-US" sz="2400" dirty="0" smtClean="0">
                <a:solidFill>
                  <a:schemeClr val="tx1"/>
                </a:solidFill>
                <a:latin typeface="Century Gothic" charset="0"/>
                <a:ea typeface="Century Gothic" charset="0"/>
                <a:cs typeface="Century Gothic" charset="0"/>
              </a:rPr>
              <a:t>gloves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Rubber Gloves rated for voltage appropriate for job</a:t>
            </a:r>
          </a:p>
        </p:txBody>
      </p:sp>
      <p:pic>
        <p:nvPicPr>
          <p:cNvPr id="430096"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413" y="1607070"/>
            <a:ext cx="1683010" cy="4769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5213" y="2666687"/>
            <a:ext cx="3404329" cy="340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13430" y="472281"/>
            <a:ext cx="1805508" cy="180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94457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13" name="Rectangle 9"/>
          <p:cNvSpPr>
            <a:spLocks noGrp="1" noChangeArrowheads="1"/>
          </p:cNvSpPr>
          <p:nvPr>
            <p:ph type="title"/>
          </p:nvPr>
        </p:nvSpPr>
        <p:spPr>
          <a:xfrm>
            <a:off x="433468" y="365125"/>
            <a:ext cx="10515600" cy="1325563"/>
          </a:xfrm>
        </p:spPr>
        <p:txBody>
          <a:bodyPr>
            <a:normAutofit/>
          </a:bodyPr>
          <a:lstStyle/>
          <a:p>
            <a:r>
              <a:rPr lang="en-US" altLang="en-US" sz="4000" b="1" dirty="0">
                <a:solidFill>
                  <a:schemeClr val="tx1"/>
                </a:solidFill>
                <a:latin typeface="Century Gothic" charset="0"/>
                <a:ea typeface="Century Gothic" charset="0"/>
                <a:cs typeface="Century Gothic" charset="0"/>
              </a:rPr>
              <a:t>Wear and Care of Hand Protection</a:t>
            </a:r>
          </a:p>
        </p:txBody>
      </p:sp>
      <p:sp>
        <p:nvSpPr>
          <p:cNvPr id="431114" name="Rectangle 10"/>
          <p:cNvSpPr>
            <a:spLocks noGrp="1" noChangeArrowheads="1"/>
          </p:cNvSpPr>
          <p:nvPr>
            <p:ph idx="1"/>
          </p:nvPr>
        </p:nvSpPr>
        <p:spPr>
          <a:xfrm>
            <a:off x="440337" y="2064897"/>
            <a:ext cx="5255927" cy="3703613"/>
          </a:xfrm>
        </p:spPr>
        <p:txBody>
          <a:bodyPr>
            <a:normAutofit lnSpcReduction="10000"/>
          </a:bodyPr>
          <a:lstStyle/>
          <a:p>
            <a:r>
              <a:rPr lang="en-US" altLang="en-US" sz="2400" dirty="0">
                <a:solidFill>
                  <a:schemeClr val="tx1"/>
                </a:solidFill>
                <a:latin typeface="Century Gothic" charset="0"/>
                <a:ea typeface="Century Gothic" charset="0"/>
                <a:cs typeface="Century Gothic" charset="0"/>
              </a:rPr>
              <a:t>Comfortable </a:t>
            </a:r>
            <a:r>
              <a:rPr lang="en-US" altLang="en-US" sz="2400" dirty="0" smtClean="0">
                <a:solidFill>
                  <a:schemeClr val="tx1"/>
                </a:solidFill>
                <a:latin typeface="Century Gothic" charset="0"/>
                <a:ea typeface="Century Gothic" charset="0"/>
                <a:cs typeface="Century Gothic" charset="0"/>
              </a:rPr>
              <a:t>fit</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Inspect gloves before each </a:t>
            </a:r>
            <a:r>
              <a:rPr lang="en-US" altLang="en-US" sz="2400" dirty="0" smtClean="0">
                <a:solidFill>
                  <a:schemeClr val="tx1"/>
                </a:solidFill>
                <a:latin typeface="Century Gothic" charset="0"/>
                <a:ea typeface="Century Gothic" charset="0"/>
                <a:cs typeface="Century Gothic" charset="0"/>
              </a:rPr>
              <a:t>use</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Keep clean and </a:t>
            </a:r>
            <a:r>
              <a:rPr lang="en-US" altLang="en-US" sz="2400" dirty="0" smtClean="0">
                <a:solidFill>
                  <a:schemeClr val="tx1"/>
                </a:solidFill>
                <a:latin typeface="Century Gothic" charset="0"/>
                <a:ea typeface="Century Gothic" charset="0"/>
                <a:cs typeface="Century Gothic" charset="0"/>
              </a:rPr>
              <a:t>dry</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Discard if damaged or contaminated</a:t>
            </a:r>
          </a:p>
        </p:txBody>
      </p:sp>
      <p:pic>
        <p:nvPicPr>
          <p:cNvPr id="431115" name="Picture 11" descr="sna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1267" y="1690687"/>
            <a:ext cx="3900643" cy="390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28200" y="1416050"/>
            <a:ext cx="2222186" cy="2222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72341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ChangeArrowheads="1"/>
          </p:cNvSpPr>
          <p:nvPr>
            <p:ph type="title"/>
          </p:nvPr>
        </p:nvSpPr>
        <p:spPr>
          <a:xfrm>
            <a:off x="313547" y="365125"/>
            <a:ext cx="8740515" cy="1325563"/>
          </a:xfrm>
        </p:spPr>
        <p:txBody>
          <a:bodyPr>
            <a:normAutofit/>
          </a:bodyPr>
          <a:lstStyle/>
          <a:p>
            <a:r>
              <a:rPr lang="en-US" altLang="en-US" sz="4000" b="1" dirty="0">
                <a:solidFill>
                  <a:schemeClr val="tx1"/>
                </a:solidFill>
                <a:latin typeface="Century Gothic" charset="0"/>
                <a:ea typeface="Century Gothic" charset="0"/>
                <a:cs typeface="Century Gothic" charset="0"/>
              </a:rPr>
              <a:t>Wear and Care of Arm Protection</a:t>
            </a:r>
          </a:p>
        </p:txBody>
      </p:sp>
      <p:sp>
        <p:nvSpPr>
          <p:cNvPr id="531459" name="Rectangle 3"/>
          <p:cNvSpPr>
            <a:spLocks noGrp="1" noChangeArrowheads="1"/>
          </p:cNvSpPr>
          <p:nvPr>
            <p:ph idx="1"/>
          </p:nvPr>
        </p:nvSpPr>
        <p:spPr>
          <a:xfrm>
            <a:off x="350401" y="2064892"/>
            <a:ext cx="6934819" cy="3916183"/>
          </a:xfrm>
        </p:spPr>
        <p:txBody>
          <a:bodyPr>
            <a:normAutofit/>
          </a:bodyPr>
          <a:lstStyle/>
          <a:p>
            <a:r>
              <a:rPr lang="en-US" altLang="en-US" sz="2400" dirty="0">
                <a:solidFill>
                  <a:schemeClr val="tx1"/>
                </a:solidFill>
                <a:latin typeface="Century Gothic" charset="0"/>
                <a:ea typeface="Century Gothic" charset="0"/>
                <a:cs typeface="Century Gothic" charset="0"/>
              </a:rPr>
              <a:t>Rubber protective </a:t>
            </a:r>
            <a:r>
              <a:rPr lang="en-US" altLang="en-US" sz="2400" dirty="0" smtClean="0">
                <a:solidFill>
                  <a:schemeClr val="tx1"/>
                </a:solidFill>
                <a:latin typeface="Century Gothic" charset="0"/>
                <a:ea typeface="Century Gothic" charset="0"/>
                <a:cs typeface="Century Gothic" charset="0"/>
              </a:rPr>
              <a:t>sleeves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Inspect sleeves before each </a:t>
            </a:r>
            <a:r>
              <a:rPr lang="en-US" altLang="en-US" sz="2400" dirty="0" smtClean="0">
                <a:solidFill>
                  <a:schemeClr val="tx1"/>
                </a:solidFill>
                <a:latin typeface="Century Gothic" charset="0"/>
                <a:ea typeface="Century Gothic" charset="0"/>
                <a:cs typeface="Century Gothic" charset="0"/>
              </a:rPr>
              <a:t>use</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Rubber sleeves rated for voltage appropriate for </a:t>
            </a:r>
            <a:r>
              <a:rPr lang="en-US" altLang="en-US" sz="2400" dirty="0" smtClean="0">
                <a:solidFill>
                  <a:schemeClr val="tx1"/>
                </a:solidFill>
                <a:latin typeface="Century Gothic" charset="0"/>
                <a:ea typeface="Century Gothic" charset="0"/>
                <a:cs typeface="Century Gothic" charset="0"/>
              </a:rPr>
              <a:t>the </a:t>
            </a:r>
            <a:r>
              <a:rPr lang="en-US" altLang="en-US" sz="2400" dirty="0" smtClean="0">
                <a:solidFill>
                  <a:schemeClr val="tx1"/>
                </a:solidFill>
                <a:latin typeface="Century Gothic" charset="0"/>
                <a:ea typeface="Century Gothic" charset="0"/>
                <a:cs typeface="Century Gothic" charset="0"/>
              </a:rPr>
              <a:t>job</a:t>
            </a:r>
            <a:endParaRPr lang="en-US" altLang="en-US" sz="2400" dirty="0" smtClean="0">
              <a:solidFill>
                <a:schemeClr val="tx1"/>
              </a:solidFill>
              <a:latin typeface="Century Gothic" charset="0"/>
              <a:ea typeface="Century Gothic" charset="0"/>
              <a:cs typeface="Century Gothic" charset="0"/>
            </a:endParaRP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Discard if damaged or contaminated</a:t>
            </a:r>
          </a:p>
        </p:txBody>
      </p:sp>
      <p:pic>
        <p:nvPicPr>
          <p:cNvPr id="531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0131" y="1690688"/>
            <a:ext cx="4622800" cy="426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3587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40" name="Rectangle 12"/>
          <p:cNvSpPr>
            <a:spLocks noGrp="1" noChangeArrowheads="1"/>
          </p:cNvSpPr>
          <p:nvPr>
            <p:ph type="title"/>
          </p:nvPr>
        </p:nvSpPr>
        <p:spPr>
          <a:xfrm>
            <a:off x="260352" y="228600"/>
            <a:ext cx="10412645" cy="914400"/>
          </a:xfrm>
        </p:spPr>
        <p:txBody>
          <a:bodyPr>
            <a:noAutofit/>
          </a:bodyPr>
          <a:lstStyle/>
          <a:p>
            <a:r>
              <a:rPr lang="en-US" altLang="en-US" sz="4000" b="1" dirty="0">
                <a:solidFill>
                  <a:schemeClr val="tx1"/>
                </a:solidFill>
                <a:latin typeface="Century Gothic" charset="0"/>
                <a:ea typeface="Century Gothic" charset="0"/>
                <a:cs typeface="Century Gothic" charset="0"/>
              </a:rPr>
              <a:t>Selecting General Work Clothing</a:t>
            </a:r>
          </a:p>
        </p:txBody>
      </p:sp>
      <p:sp>
        <p:nvSpPr>
          <p:cNvPr id="432141" name="Rectangle 13"/>
          <p:cNvSpPr>
            <a:spLocks noGrp="1" noChangeArrowheads="1"/>
          </p:cNvSpPr>
          <p:nvPr>
            <p:ph type="body" sz="half" idx="1"/>
          </p:nvPr>
        </p:nvSpPr>
        <p:spPr>
          <a:xfrm>
            <a:off x="414939" y="1894170"/>
            <a:ext cx="4975224" cy="3697161"/>
          </a:xfrm>
        </p:spPr>
        <p:txBody>
          <a:bodyPr>
            <a:normAutofit lnSpcReduction="10000"/>
          </a:bodyPr>
          <a:lstStyle/>
          <a:p>
            <a:r>
              <a:rPr lang="en-US" altLang="en-US" sz="2400" dirty="0">
                <a:solidFill>
                  <a:schemeClr val="tx1"/>
                </a:solidFill>
                <a:latin typeface="Century Gothic" charset="0"/>
                <a:ea typeface="Century Gothic" charset="0"/>
                <a:cs typeface="Century Gothic" charset="0"/>
              </a:rPr>
              <a:t>Long-sleeve shirts </a:t>
            </a:r>
            <a:br>
              <a:rPr lang="en-US" altLang="en-US" sz="2400" dirty="0">
                <a:solidFill>
                  <a:schemeClr val="tx1"/>
                </a:solidFill>
                <a:latin typeface="Century Gothic" charset="0"/>
                <a:ea typeface="Century Gothic" charset="0"/>
                <a:cs typeface="Century Gothic" charset="0"/>
              </a:rPr>
            </a:br>
            <a:r>
              <a:rPr lang="en-US" altLang="en-US" sz="2400" dirty="0">
                <a:solidFill>
                  <a:schemeClr val="tx1"/>
                </a:solidFill>
                <a:latin typeface="Century Gothic" charset="0"/>
                <a:ea typeface="Century Gothic" charset="0"/>
                <a:cs typeface="Century Gothic" charset="0"/>
              </a:rPr>
              <a:t>and long </a:t>
            </a:r>
            <a:r>
              <a:rPr lang="en-US" altLang="en-US" sz="2400" dirty="0" smtClean="0">
                <a:solidFill>
                  <a:schemeClr val="tx1"/>
                </a:solidFill>
                <a:latin typeface="Century Gothic" charset="0"/>
                <a:ea typeface="Century Gothic" charset="0"/>
                <a:cs typeface="Century Gothic" charset="0"/>
              </a:rPr>
              <a:t>pants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Flame-retardant </a:t>
            </a:r>
            <a:r>
              <a:rPr lang="en-US" altLang="en-US" sz="2400" dirty="0" smtClean="0">
                <a:solidFill>
                  <a:schemeClr val="tx1"/>
                </a:solidFill>
                <a:latin typeface="Century Gothic" charset="0"/>
                <a:ea typeface="Century Gothic" charset="0"/>
                <a:cs typeface="Century Gothic" charset="0"/>
              </a:rPr>
              <a:t>clothing</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No loose clothing or </a:t>
            </a:r>
            <a:r>
              <a:rPr lang="en-US" altLang="en-US" sz="2400" dirty="0" smtClean="0">
                <a:solidFill>
                  <a:schemeClr val="tx1"/>
                </a:solidFill>
                <a:latin typeface="Century Gothic" charset="0"/>
                <a:ea typeface="Century Gothic" charset="0"/>
                <a:cs typeface="Century Gothic" charset="0"/>
              </a:rPr>
              <a:t>jewelry</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Chemical-resistant clothing</a:t>
            </a:r>
          </a:p>
        </p:txBody>
      </p:sp>
      <p:pic>
        <p:nvPicPr>
          <p:cNvPr id="432142" name="Picture 1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69452" y="1143000"/>
            <a:ext cx="3139242" cy="5325806"/>
          </a:xfrm>
          <a:ln>
            <a:solidFill>
              <a:schemeClr val="tx1"/>
            </a:solidFill>
            <a:miter lim="800000"/>
            <a:headEnd/>
            <a:tailEnd/>
          </a:ln>
        </p:spPr>
      </p:pic>
      <p:pic>
        <p:nvPicPr>
          <p:cNvPr id="6" name="Picture 5"/>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619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61" name="Rectangle 9"/>
          <p:cNvSpPr>
            <a:spLocks noGrp="1" noChangeArrowheads="1"/>
          </p:cNvSpPr>
          <p:nvPr>
            <p:ph type="title"/>
          </p:nvPr>
        </p:nvSpPr>
        <p:spPr/>
        <p:txBody>
          <a:bodyPr>
            <a:normAutofit/>
          </a:bodyPr>
          <a:lstStyle/>
          <a:p>
            <a:pPr algn="ctr"/>
            <a:r>
              <a:rPr lang="en-US" altLang="en-US" sz="4000" b="1" dirty="0">
                <a:solidFill>
                  <a:schemeClr val="tx1"/>
                </a:solidFill>
                <a:latin typeface="Century Gothic" charset="0"/>
                <a:ea typeface="Century Gothic" charset="0"/>
                <a:cs typeface="Century Gothic" charset="0"/>
              </a:rPr>
              <a:t>Selecting PPE—</a:t>
            </a:r>
            <a:br>
              <a:rPr lang="en-US" altLang="en-US" sz="4000" b="1" dirty="0">
                <a:solidFill>
                  <a:schemeClr val="tx1"/>
                </a:solidFill>
                <a:latin typeface="Century Gothic" charset="0"/>
                <a:ea typeface="Century Gothic" charset="0"/>
                <a:cs typeface="Century Gothic" charset="0"/>
              </a:rPr>
            </a:br>
            <a:r>
              <a:rPr lang="en-US" altLang="en-US" sz="4000" b="1" dirty="0">
                <a:solidFill>
                  <a:schemeClr val="tx1"/>
                </a:solidFill>
                <a:latin typeface="Century Gothic" charset="0"/>
                <a:ea typeface="Century Gothic" charset="0"/>
                <a:cs typeface="Century Gothic" charset="0"/>
              </a:rPr>
              <a:t>Any Questions?</a:t>
            </a:r>
          </a:p>
        </p:txBody>
      </p:sp>
      <p:sp>
        <p:nvSpPr>
          <p:cNvPr id="433162" name="Rectangle 10"/>
          <p:cNvSpPr>
            <a:spLocks noGrp="1" noChangeArrowheads="1"/>
          </p:cNvSpPr>
          <p:nvPr>
            <p:ph idx="1"/>
          </p:nvPr>
        </p:nvSpPr>
        <p:spPr>
          <a:xfrm>
            <a:off x="2133600" y="3174164"/>
            <a:ext cx="8794230" cy="2327226"/>
          </a:xfrm>
        </p:spPr>
        <p:txBody>
          <a:bodyPr>
            <a:normAutofit/>
          </a:bodyPr>
          <a:lstStyle/>
          <a:p>
            <a:r>
              <a:rPr lang="en-US" altLang="en-US" sz="2400" dirty="0">
                <a:solidFill>
                  <a:schemeClr val="tx1"/>
                </a:solidFill>
                <a:latin typeface="Century Gothic" charset="0"/>
                <a:ea typeface="Century Gothic" charset="0"/>
                <a:cs typeface="Century Gothic" charset="0"/>
              </a:rPr>
              <a:t>Do you understand how to select proper PPE</a:t>
            </a:r>
            <a:r>
              <a:rPr lang="en-US" altLang="en-US" sz="2400" dirty="0" smtClean="0">
                <a:solidFill>
                  <a:schemeClr val="tx1"/>
                </a:solidFill>
                <a:latin typeface="Century Gothic" charset="0"/>
                <a:ea typeface="Century Gothic" charset="0"/>
                <a:cs typeface="Century Gothic" charset="0"/>
              </a:rPr>
              <a:t>?</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Do you understand the proper use and care of PPE?</a:t>
            </a:r>
          </a:p>
          <a:p>
            <a:endParaRPr lang="en-US" altLang="en-US" dirty="0"/>
          </a:p>
        </p:txBody>
      </p:sp>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0594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86" name="Rectangle 10"/>
          <p:cNvSpPr>
            <a:spLocks noGrp="1" noChangeArrowheads="1"/>
          </p:cNvSpPr>
          <p:nvPr>
            <p:ph type="title"/>
          </p:nvPr>
        </p:nvSpPr>
        <p:spPr>
          <a:xfrm>
            <a:off x="1141413" y="84950"/>
            <a:ext cx="9905998" cy="1171054"/>
          </a:xfrm>
        </p:spPr>
        <p:txBody>
          <a:bodyPr>
            <a:normAutofit/>
          </a:bodyPr>
          <a:lstStyle/>
          <a:p>
            <a:pPr algn="ctr"/>
            <a:r>
              <a:rPr lang="en-US" altLang="en-US" sz="4000" b="1" dirty="0">
                <a:solidFill>
                  <a:schemeClr val="tx1"/>
                </a:solidFill>
                <a:latin typeface="Century Gothic" charset="0"/>
                <a:ea typeface="Century Gothic" charset="0"/>
                <a:cs typeface="Century Gothic" charset="0"/>
              </a:rPr>
              <a:t>Key Things to Remember</a:t>
            </a:r>
          </a:p>
        </p:txBody>
      </p:sp>
      <p:sp>
        <p:nvSpPr>
          <p:cNvPr id="434187" name="Rectangle 11"/>
          <p:cNvSpPr>
            <a:spLocks noGrp="1" noChangeArrowheads="1"/>
          </p:cNvSpPr>
          <p:nvPr>
            <p:ph idx="1"/>
          </p:nvPr>
        </p:nvSpPr>
        <p:spPr>
          <a:xfrm>
            <a:off x="344775" y="1270994"/>
            <a:ext cx="11662346" cy="5032375"/>
          </a:xfrm>
        </p:spPr>
        <p:txBody>
          <a:bodyPr>
            <a:normAutofit/>
          </a:bodyPr>
          <a:lstStyle/>
          <a:p>
            <a:r>
              <a:rPr lang="en-US" altLang="en-US" sz="2400" dirty="0">
                <a:solidFill>
                  <a:schemeClr val="tx1"/>
                </a:solidFill>
                <a:latin typeface="Century Gothic" charset="0"/>
                <a:ea typeface="Century Gothic" charset="0"/>
                <a:cs typeface="Century Gothic" charset="0"/>
              </a:rPr>
              <a:t>Conduct a hazard assessment to ensure all parts of the body are </a:t>
            </a:r>
            <a:r>
              <a:rPr lang="en-US" altLang="en-US" sz="2400" dirty="0" smtClean="0">
                <a:solidFill>
                  <a:schemeClr val="tx1"/>
                </a:solidFill>
                <a:latin typeface="Century Gothic" charset="0"/>
                <a:ea typeface="Century Gothic" charset="0"/>
                <a:cs typeface="Century Gothic" charset="0"/>
              </a:rPr>
              <a:t>protected</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Conduct the assessment for </a:t>
            </a:r>
            <a:r>
              <a:rPr lang="en-US" altLang="en-US" sz="2400" dirty="0" smtClean="0">
                <a:solidFill>
                  <a:schemeClr val="tx1"/>
                </a:solidFill>
                <a:latin typeface="Century Gothic" charset="0"/>
                <a:ea typeface="Century Gothic" charset="0"/>
                <a:cs typeface="Century Gothic" charset="0"/>
              </a:rPr>
              <a:t>each </a:t>
            </a:r>
            <a:r>
              <a:rPr lang="en-US" altLang="en-US" sz="2400" dirty="0">
                <a:solidFill>
                  <a:schemeClr val="tx1"/>
                </a:solidFill>
                <a:latin typeface="Century Gothic" charset="0"/>
                <a:ea typeface="Century Gothic" charset="0"/>
                <a:cs typeface="Century Gothic" charset="0"/>
              </a:rPr>
              <a:t>job, no matter how </a:t>
            </a:r>
            <a:r>
              <a:rPr lang="en-US" altLang="en-US" sz="2400" dirty="0" smtClean="0">
                <a:solidFill>
                  <a:schemeClr val="tx1"/>
                </a:solidFill>
                <a:latin typeface="Century Gothic" charset="0"/>
                <a:ea typeface="Century Gothic" charset="0"/>
                <a:cs typeface="Century Gothic" charset="0"/>
              </a:rPr>
              <a:t>routine</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Select the appropriate PPE for the hazard(s) </a:t>
            </a:r>
            <a:r>
              <a:rPr lang="en-US" altLang="en-US" sz="2400" dirty="0" smtClean="0">
                <a:solidFill>
                  <a:schemeClr val="tx1"/>
                </a:solidFill>
                <a:latin typeface="Century Gothic" charset="0"/>
                <a:ea typeface="Century Gothic" charset="0"/>
                <a:cs typeface="Century Gothic" charset="0"/>
              </a:rPr>
              <a:t>identified</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Know how to wear and care </a:t>
            </a:r>
            <a:br>
              <a:rPr lang="en-US" altLang="en-US" sz="2400" dirty="0">
                <a:solidFill>
                  <a:schemeClr val="tx1"/>
                </a:solidFill>
                <a:latin typeface="Century Gothic" charset="0"/>
                <a:ea typeface="Century Gothic" charset="0"/>
                <a:cs typeface="Century Gothic" charset="0"/>
              </a:rPr>
            </a:br>
            <a:r>
              <a:rPr lang="en-US" altLang="en-US" sz="2400" dirty="0">
                <a:solidFill>
                  <a:schemeClr val="tx1"/>
                </a:solidFill>
                <a:latin typeface="Century Gothic" charset="0"/>
                <a:ea typeface="Century Gothic" charset="0"/>
                <a:cs typeface="Century Gothic" charset="0"/>
              </a:rPr>
              <a:t>for </a:t>
            </a:r>
            <a:r>
              <a:rPr lang="en-US" altLang="en-US" sz="2400" dirty="0" smtClean="0">
                <a:solidFill>
                  <a:schemeClr val="tx1"/>
                </a:solidFill>
                <a:latin typeface="Century Gothic" charset="0"/>
                <a:ea typeface="Century Gothic" charset="0"/>
                <a:cs typeface="Century Gothic" charset="0"/>
              </a:rPr>
              <a:t>PPE</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Ask questions, if confused about hazard assessment or how to protect yourself</a:t>
            </a:r>
          </a:p>
        </p:txBody>
      </p:sp>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431463" y="6275860"/>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4213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4"/>
          <p:cNvSpPr>
            <a:spLocks noGrp="1"/>
          </p:cNvSpPr>
          <p:nvPr>
            <p:ph type="title"/>
          </p:nvPr>
        </p:nvSpPr>
        <p:spPr/>
        <p:txBody>
          <a:bodyPr anchor="t"/>
          <a:lstStyle/>
          <a:p>
            <a:pPr eaLnBrk="1" hangingPunct="1"/>
            <a:r>
              <a:rPr lang="en-US" altLang="en-US" dirty="0">
                <a:solidFill>
                  <a:schemeClr val="tx1"/>
                </a:solidFill>
                <a:latin typeface="Arial" charset="0"/>
                <a:ea typeface="ＭＳ Ｐゴシック" charset="-128"/>
                <a:cs typeface="Arial" charset="0"/>
              </a:rPr>
              <a:t>PPE Requirements for Hazards</a:t>
            </a:r>
          </a:p>
        </p:txBody>
      </p:sp>
      <p:sp>
        <p:nvSpPr>
          <p:cNvPr id="130050" name="Content Placeholder 5"/>
          <p:cNvSpPr>
            <a:spLocks noGrp="1"/>
          </p:cNvSpPr>
          <p:nvPr>
            <p:ph type="body" sz="quarter" idx="10"/>
          </p:nvPr>
        </p:nvSpPr>
        <p:spPr>
          <a:xfrm>
            <a:off x="1828800" y="794479"/>
            <a:ext cx="8610600" cy="5726241"/>
          </a:xfrm>
        </p:spPr>
        <p:txBody>
          <a:bodyPr>
            <a:normAutofit/>
          </a:bodyPr>
          <a:lstStyle/>
          <a:p>
            <a:pPr marL="0" indent="0">
              <a:lnSpc>
                <a:spcPct val="80000"/>
              </a:lnSpc>
              <a:buNone/>
            </a:pPr>
            <a:r>
              <a:rPr lang="en-US" altLang="en-US" sz="2600" dirty="0">
                <a:solidFill>
                  <a:schemeClr val="tx1"/>
                </a:solidFill>
                <a:latin typeface="Century Gothic" charset="0"/>
                <a:ea typeface="Century Gothic" charset="0"/>
                <a:cs typeface="Century Gothic" charset="0"/>
              </a:rPr>
              <a:t>PPE requirements are described in the following standards</a:t>
            </a:r>
            <a:r>
              <a:rPr lang="en-US" altLang="en-US" sz="2600" dirty="0" smtClean="0">
                <a:solidFill>
                  <a:schemeClr val="tx1"/>
                </a:solidFill>
                <a:latin typeface="Century Gothic" charset="0"/>
                <a:ea typeface="Century Gothic" charset="0"/>
                <a:cs typeface="Century Gothic" charset="0"/>
              </a:rPr>
              <a:t>:</a:t>
            </a:r>
          </a:p>
          <a:p>
            <a:pPr marL="0" indent="0">
              <a:lnSpc>
                <a:spcPct val="80000"/>
              </a:lnSpc>
              <a:buNone/>
            </a:pPr>
            <a:endParaRPr lang="en-US" altLang="en-US" sz="2600" dirty="0">
              <a:solidFill>
                <a:schemeClr val="tx1"/>
              </a:solidFill>
              <a:latin typeface="Century Gothic" charset="0"/>
              <a:ea typeface="Century Gothic" charset="0"/>
              <a:cs typeface="Century Gothic" charset="0"/>
            </a:endParaRPr>
          </a:p>
          <a:p>
            <a:pPr lvl="1" eaLnBrk="1" hangingPunct="1">
              <a:lnSpc>
                <a:spcPct val="80000"/>
              </a:lnSpc>
            </a:pPr>
            <a:r>
              <a:rPr lang="en-US" altLang="en-US" sz="2600" dirty="0">
                <a:solidFill>
                  <a:schemeClr val="tx1"/>
                </a:solidFill>
                <a:latin typeface="Century Gothic" charset="0"/>
                <a:ea typeface="Century Gothic" charset="0"/>
                <a:cs typeface="Century Gothic" charset="0"/>
              </a:rPr>
              <a:t>OSHA (29 CFR 1910) and </a:t>
            </a:r>
            <a:r>
              <a:rPr lang="en-US" altLang="en-US" sz="2600" dirty="0" smtClean="0">
                <a:solidFill>
                  <a:schemeClr val="tx1"/>
                </a:solidFill>
                <a:latin typeface="Century Gothic" charset="0"/>
                <a:ea typeface="Century Gothic" charset="0"/>
                <a:cs typeface="Century Gothic" charset="0"/>
              </a:rPr>
              <a:t>subparts</a:t>
            </a:r>
          </a:p>
          <a:p>
            <a:pPr marL="457200" lvl="1" indent="0" eaLnBrk="1" hangingPunct="1">
              <a:lnSpc>
                <a:spcPct val="80000"/>
              </a:lnSpc>
              <a:buNone/>
            </a:pPr>
            <a:endParaRPr lang="en-US" altLang="en-US" sz="2600" dirty="0">
              <a:solidFill>
                <a:schemeClr val="tx1"/>
              </a:solidFill>
              <a:latin typeface="Century Gothic" charset="0"/>
              <a:ea typeface="Century Gothic" charset="0"/>
              <a:cs typeface="Century Gothic" charset="0"/>
            </a:endParaRPr>
          </a:p>
          <a:p>
            <a:pPr lvl="1" eaLnBrk="1" hangingPunct="1">
              <a:lnSpc>
                <a:spcPct val="80000"/>
              </a:lnSpc>
            </a:pPr>
            <a:r>
              <a:rPr lang="en-US" altLang="en-US" sz="2600" dirty="0">
                <a:solidFill>
                  <a:schemeClr val="tx1"/>
                </a:solidFill>
                <a:latin typeface="Century Gothic" charset="0"/>
                <a:ea typeface="Century Gothic" charset="0"/>
                <a:cs typeface="Century Gothic" charset="0"/>
              </a:rPr>
              <a:t>National Consensus </a:t>
            </a:r>
            <a:r>
              <a:rPr lang="en-US" altLang="en-US" sz="2600" dirty="0" smtClean="0">
                <a:solidFill>
                  <a:schemeClr val="tx1"/>
                </a:solidFill>
                <a:latin typeface="Century Gothic" charset="0"/>
                <a:ea typeface="Century Gothic" charset="0"/>
                <a:cs typeface="Century Gothic" charset="0"/>
              </a:rPr>
              <a:t>Code</a:t>
            </a:r>
          </a:p>
          <a:p>
            <a:pPr marL="457200" lvl="1" indent="0" eaLnBrk="1" hangingPunct="1">
              <a:lnSpc>
                <a:spcPct val="80000"/>
              </a:lnSpc>
              <a:buNone/>
            </a:pPr>
            <a:endParaRPr lang="en-US" altLang="en-US" sz="2600" dirty="0">
              <a:solidFill>
                <a:schemeClr val="tx1"/>
              </a:solidFill>
              <a:latin typeface="Century Gothic" charset="0"/>
              <a:ea typeface="Century Gothic" charset="0"/>
              <a:cs typeface="Century Gothic" charset="0"/>
            </a:endParaRPr>
          </a:p>
          <a:p>
            <a:pPr lvl="2" eaLnBrk="1" hangingPunct="1">
              <a:lnSpc>
                <a:spcPct val="80000"/>
              </a:lnSpc>
            </a:pPr>
            <a:r>
              <a:rPr lang="en-US" altLang="en-US" sz="2600" dirty="0">
                <a:solidFill>
                  <a:schemeClr val="tx1"/>
                </a:solidFill>
                <a:latin typeface="Century Gothic" charset="0"/>
                <a:ea typeface="Century Gothic" charset="0"/>
                <a:cs typeface="Century Gothic" charset="0"/>
              </a:rPr>
              <a:t>National Fire Protection Association </a:t>
            </a:r>
          </a:p>
          <a:p>
            <a:pPr lvl="2" eaLnBrk="1" hangingPunct="1">
              <a:lnSpc>
                <a:spcPct val="80000"/>
              </a:lnSpc>
              <a:buFont typeface="Arial" charset="0"/>
              <a:buNone/>
            </a:pPr>
            <a:r>
              <a:rPr lang="en-US" altLang="en-US" sz="2600" b="1" dirty="0">
                <a:solidFill>
                  <a:schemeClr val="tx1"/>
                </a:solidFill>
                <a:latin typeface="Century Gothic" charset="0"/>
                <a:ea typeface="Century Gothic" charset="0"/>
                <a:cs typeface="Century Gothic" charset="0"/>
              </a:rPr>
              <a:t>  (NFPA 70E</a:t>
            </a:r>
            <a:r>
              <a:rPr lang="en-US" altLang="en-US" sz="2600" b="1" dirty="0" smtClean="0">
                <a:solidFill>
                  <a:schemeClr val="tx1"/>
                </a:solidFill>
                <a:latin typeface="Century Gothic" charset="0"/>
                <a:ea typeface="Century Gothic" charset="0"/>
                <a:cs typeface="Century Gothic" charset="0"/>
              </a:rPr>
              <a:t>)</a:t>
            </a:r>
          </a:p>
          <a:p>
            <a:pPr lvl="2">
              <a:lnSpc>
                <a:spcPct val="80000"/>
              </a:lnSpc>
            </a:pPr>
            <a:endParaRPr lang="en-US" altLang="en-US" sz="2600" b="1" dirty="0">
              <a:solidFill>
                <a:schemeClr val="tx1"/>
              </a:solidFill>
              <a:latin typeface="Century Gothic" charset="0"/>
              <a:ea typeface="Century Gothic" charset="0"/>
              <a:cs typeface="Century Gothic" charset="0"/>
            </a:endParaRPr>
          </a:p>
          <a:p>
            <a:pPr lvl="2" eaLnBrk="1" hangingPunct="1">
              <a:lnSpc>
                <a:spcPct val="80000"/>
              </a:lnSpc>
            </a:pPr>
            <a:r>
              <a:rPr lang="en-US" altLang="en-US" sz="2600" dirty="0">
                <a:solidFill>
                  <a:schemeClr val="tx1"/>
                </a:solidFill>
                <a:latin typeface="Century Gothic" charset="0"/>
                <a:ea typeface="Century Gothic" charset="0"/>
                <a:cs typeface="Century Gothic" charset="0"/>
              </a:rPr>
              <a:t>American Society for Testing and Material </a:t>
            </a:r>
            <a:r>
              <a:rPr lang="en-US" altLang="en-US" sz="2600" b="1" dirty="0">
                <a:solidFill>
                  <a:schemeClr val="tx1"/>
                </a:solidFill>
                <a:latin typeface="Century Gothic" charset="0"/>
                <a:ea typeface="Century Gothic" charset="0"/>
                <a:cs typeface="Century Gothic" charset="0"/>
              </a:rPr>
              <a:t>(ASTM</a:t>
            </a:r>
            <a:r>
              <a:rPr lang="en-US" altLang="en-US" sz="2600" b="1" dirty="0" smtClean="0">
                <a:solidFill>
                  <a:schemeClr val="tx1"/>
                </a:solidFill>
                <a:latin typeface="Century Gothic" charset="0"/>
                <a:ea typeface="Century Gothic" charset="0"/>
                <a:cs typeface="Century Gothic" charset="0"/>
              </a:rPr>
              <a:t>)</a:t>
            </a:r>
            <a:endParaRPr lang="en-US" altLang="en-US" sz="2600" b="1" dirty="0">
              <a:solidFill>
                <a:schemeClr val="tx1"/>
              </a:solidFill>
              <a:latin typeface="Century Gothic" charset="0"/>
              <a:ea typeface="Century Gothic" charset="0"/>
              <a:cs typeface="Century Gothic" charset="0"/>
            </a:endParaRPr>
          </a:p>
        </p:txBody>
      </p:sp>
      <p:pic>
        <p:nvPicPr>
          <p:cNvPr id="4" name="Picture 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81458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68" name="Rectangle 20"/>
          <p:cNvSpPr>
            <a:spLocks noGrp="1" noChangeArrowheads="1"/>
          </p:cNvSpPr>
          <p:nvPr>
            <p:ph type="title"/>
          </p:nvPr>
        </p:nvSpPr>
        <p:spPr>
          <a:xfrm>
            <a:off x="665083" y="108680"/>
            <a:ext cx="10687049" cy="914400"/>
          </a:xfrm>
        </p:spPr>
        <p:txBody>
          <a:bodyPr>
            <a:normAutofit/>
          </a:bodyPr>
          <a:lstStyle/>
          <a:p>
            <a:pPr algn="ctr"/>
            <a:r>
              <a:rPr lang="en-US" altLang="en-US" sz="4000" b="1" dirty="0">
                <a:solidFill>
                  <a:schemeClr val="tx1"/>
                </a:solidFill>
                <a:latin typeface="Century Gothic" charset="0"/>
                <a:ea typeface="Century Gothic" charset="0"/>
                <a:cs typeface="Century Gothic" charset="0"/>
              </a:rPr>
              <a:t>Hazard Assessment</a:t>
            </a:r>
          </a:p>
        </p:txBody>
      </p:sp>
      <p:sp>
        <p:nvSpPr>
          <p:cNvPr id="411669" name="Rectangle 21"/>
          <p:cNvSpPr>
            <a:spLocks noGrp="1" noChangeArrowheads="1"/>
          </p:cNvSpPr>
          <p:nvPr>
            <p:ph type="body" sz="half" idx="1"/>
          </p:nvPr>
        </p:nvSpPr>
        <p:spPr>
          <a:xfrm>
            <a:off x="159899" y="1244183"/>
            <a:ext cx="5656285" cy="4931765"/>
          </a:xfrm>
        </p:spPr>
        <p:txBody>
          <a:bodyPr>
            <a:noAutofit/>
          </a:bodyPr>
          <a:lstStyle/>
          <a:p>
            <a:r>
              <a:rPr lang="en-US" altLang="en-US" sz="2400" dirty="0">
                <a:solidFill>
                  <a:schemeClr val="tx1"/>
                </a:solidFill>
                <a:latin typeface="Century Gothic" charset="0"/>
                <a:ea typeface="Century Gothic" charset="0"/>
                <a:cs typeface="Century Gothic" charset="0"/>
              </a:rPr>
              <a:t>Evaluate every job </a:t>
            </a:r>
            <a:r>
              <a:rPr lang="en-US" altLang="en-US" sz="2400" dirty="0" smtClean="0">
                <a:solidFill>
                  <a:schemeClr val="tx1"/>
                </a:solidFill>
                <a:latin typeface="Century Gothic" charset="0"/>
                <a:ea typeface="Century Gothic" charset="0"/>
                <a:cs typeface="Century Gothic" charset="0"/>
              </a:rPr>
              <a:t>site</a:t>
            </a:r>
            <a:r>
              <a:rPr lang="en-US" altLang="en-US" sz="2400" dirty="0">
                <a:solidFill>
                  <a:schemeClr val="tx1"/>
                </a:solidFill>
                <a:latin typeface="Century Gothic" charset="0"/>
                <a:ea typeface="Century Gothic" charset="0"/>
                <a:cs typeface="Century Gothic" charset="0"/>
              </a:rPr>
              <a:t>, no matter how routine the job </a:t>
            </a:r>
            <a:r>
              <a:rPr lang="en-US" altLang="en-US" sz="2400" dirty="0" smtClean="0">
                <a:solidFill>
                  <a:schemeClr val="tx1"/>
                </a:solidFill>
                <a:latin typeface="Century Gothic" charset="0"/>
                <a:ea typeface="Century Gothic" charset="0"/>
                <a:cs typeface="Century Gothic" charset="0"/>
              </a:rPr>
              <a:t>is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Determine if hazards are </a:t>
            </a:r>
            <a:r>
              <a:rPr lang="en-US" altLang="en-US" sz="2400" dirty="0" smtClean="0">
                <a:solidFill>
                  <a:schemeClr val="tx1"/>
                </a:solidFill>
                <a:latin typeface="Century Gothic" charset="0"/>
                <a:ea typeface="Century Gothic" charset="0"/>
                <a:cs typeface="Century Gothic" charset="0"/>
              </a:rPr>
              <a:t>present</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Check for hazards to </a:t>
            </a:r>
            <a:br>
              <a:rPr lang="en-US" altLang="en-US" sz="2400" dirty="0">
                <a:solidFill>
                  <a:schemeClr val="tx1"/>
                </a:solidFill>
                <a:latin typeface="Century Gothic" charset="0"/>
                <a:ea typeface="Century Gothic" charset="0"/>
                <a:cs typeface="Century Gothic" charset="0"/>
              </a:rPr>
            </a:br>
            <a:r>
              <a:rPr lang="en-US" altLang="en-US" sz="2400" dirty="0">
                <a:solidFill>
                  <a:schemeClr val="tx1"/>
                </a:solidFill>
                <a:latin typeface="Century Gothic" charset="0"/>
                <a:ea typeface="Century Gothic" charset="0"/>
                <a:cs typeface="Century Gothic" charset="0"/>
              </a:rPr>
              <a:t>eyes, exposed skin, head, feet, hands and lungs </a:t>
            </a:r>
            <a:endParaRPr lang="en-US" altLang="en-US" sz="2400" dirty="0" smtClean="0">
              <a:solidFill>
                <a:schemeClr val="tx1"/>
              </a:solidFill>
              <a:latin typeface="Century Gothic" charset="0"/>
              <a:ea typeface="Century Gothic" charset="0"/>
              <a:cs typeface="Century Gothic" charset="0"/>
            </a:endParaRP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Determine what PPE will </a:t>
            </a:r>
            <a:r>
              <a:rPr lang="en-US" altLang="en-US" sz="2400" dirty="0" smtClean="0">
                <a:solidFill>
                  <a:schemeClr val="tx1"/>
                </a:solidFill>
                <a:latin typeface="Century Gothic" charset="0"/>
                <a:ea typeface="Century Gothic" charset="0"/>
                <a:cs typeface="Century Gothic" charset="0"/>
              </a:rPr>
              <a:t>protect </a:t>
            </a:r>
            <a:r>
              <a:rPr lang="en-US" altLang="en-US" sz="2400" dirty="0" smtClean="0">
                <a:solidFill>
                  <a:schemeClr val="bg1"/>
                </a:solidFill>
                <a:latin typeface="Century Gothic" charset="0"/>
                <a:ea typeface="Century Gothic" charset="0"/>
                <a:cs typeface="Century Gothic" charset="0"/>
              </a:rPr>
              <a:t>against </a:t>
            </a:r>
            <a:r>
              <a:rPr lang="en-US" altLang="en-US" sz="2400" dirty="0">
                <a:solidFill>
                  <a:schemeClr val="bg1"/>
                </a:solidFill>
                <a:latin typeface="Century Gothic" charset="0"/>
                <a:ea typeface="Century Gothic" charset="0"/>
                <a:cs typeface="Century Gothic" charset="0"/>
              </a:rPr>
              <a:t>hazards</a:t>
            </a:r>
          </a:p>
        </p:txBody>
      </p:sp>
      <p:pic>
        <p:nvPicPr>
          <p:cNvPr id="411671"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911" y="1023080"/>
            <a:ext cx="386715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6466" y="4000708"/>
            <a:ext cx="5350812" cy="217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0318237" y="6243391"/>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1618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87" name="Rectangle 15"/>
          <p:cNvSpPr>
            <a:spLocks noGrp="1" noChangeArrowheads="1"/>
          </p:cNvSpPr>
          <p:nvPr>
            <p:ph type="title"/>
          </p:nvPr>
        </p:nvSpPr>
        <p:spPr>
          <a:xfrm>
            <a:off x="695063" y="123670"/>
            <a:ext cx="10687049" cy="914400"/>
          </a:xfrm>
        </p:spPr>
        <p:txBody>
          <a:bodyPr>
            <a:normAutofit/>
          </a:bodyPr>
          <a:lstStyle/>
          <a:p>
            <a:pPr algn="ctr"/>
            <a:r>
              <a:rPr lang="en-US" altLang="en-US" sz="4000" b="1" dirty="0">
                <a:solidFill>
                  <a:schemeClr val="tx1"/>
                </a:solidFill>
                <a:latin typeface="Century Gothic" charset="0"/>
                <a:ea typeface="Century Gothic" charset="0"/>
                <a:cs typeface="Century Gothic" charset="0"/>
              </a:rPr>
              <a:t>Eye and Face Assessment</a:t>
            </a:r>
          </a:p>
        </p:txBody>
      </p:sp>
      <p:sp>
        <p:nvSpPr>
          <p:cNvPr id="412688" name="Rectangle 16"/>
          <p:cNvSpPr>
            <a:spLocks noGrp="1" noChangeArrowheads="1"/>
          </p:cNvSpPr>
          <p:nvPr>
            <p:ph type="body" sz="half" idx="1"/>
          </p:nvPr>
        </p:nvSpPr>
        <p:spPr>
          <a:xfrm>
            <a:off x="155529" y="1440100"/>
            <a:ext cx="6325878" cy="5118100"/>
          </a:xfrm>
        </p:spPr>
        <p:txBody>
          <a:bodyPr>
            <a:normAutofit fontScale="92500" lnSpcReduction="20000"/>
          </a:bodyPr>
          <a:lstStyle/>
          <a:p>
            <a:r>
              <a:rPr lang="en-US" altLang="en-US" sz="2600" dirty="0">
                <a:solidFill>
                  <a:schemeClr val="tx1"/>
                </a:solidFill>
                <a:latin typeface="Century Gothic" charset="0"/>
                <a:ea typeface="Century Gothic" charset="0"/>
                <a:cs typeface="Century Gothic" charset="0"/>
              </a:rPr>
              <a:t>Flying </a:t>
            </a:r>
            <a:r>
              <a:rPr lang="en-US" altLang="en-US" sz="2600" dirty="0" smtClean="0">
                <a:solidFill>
                  <a:schemeClr val="tx1"/>
                </a:solidFill>
                <a:latin typeface="Century Gothic" charset="0"/>
                <a:ea typeface="Century Gothic" charset="0"/>
                <a:cs typeface="Century Gothic" charset="0"/>
              </a:rPr>
              <a:t>particles</a:t>
            </a:r>
          </a:p>
          <a:p>
            <a:pPr marL="0" indent="0">
              <a:buNone/>
            </a:pPr>
            <a:endParaRPr lang="en-US" altLang="en-US" sz="2600" dirty="0">
              <a:solidFill>
                <a:schemeClr val="tx1"/>
              </a:solidFill>
              <a:latin typeface="Century Gothic" charset="0"/>
              <a:ea typeface="Century Gothic" charset="0"/>
              <a:cs typeface="Century Gothic" charset="0"/>
            </a:endParaRPr>
          </a:p>
          <a:p>
            <a:r>
              <a:rPr lang="en-US" altLang="en-US" sz="2600" dirty="0">
                <a:solidFill>
                  <a:schemeClr val="tx1"/>
                </a:solidFill>
                <a:latin typeface="Century Gothic" charset="0"/>
                <a:ea typeface="Century Gothic" charset="0"/>
                <a:cs typeface="Century Gothic" charset="0"/>
              </a:rPr>
              <a:t>Arc </a:t>
            </a:r>
            <a:r>
              <a:rPr lang="en-US" altLang="en-US" sz="2600" dirty="0" smtClean="0">
                <a:solidFill>
                  <a:schemeClr val="tx1"/>
                </a:solidFill>
                <a:latin typeface="Century Gothic" charset="0"/>
                <a:ea typeface="Century Gothic" charset="0"/>
                <a:cs typeface="Century Gothic" charset="0"/>
              </a:rPr>
              <a:t>flash</a:t>
            </a:r>
          </a:p>
          <a:p>
            <a:pPr marL="0" indent="0">
              <a:buNone/>
            </a:pPr>
            <a:endParaRPr lang="en-US" altLang="en-US" sz="2600" dirty="0">
              <a:solidFill>
                <a:schemeClr val="tx1"/>
              </a:solidFill>
              <a:latin typeface="Century Gothic" charset="0"/>
              <a:ea typeface="Century Gothic" charset="0"/>
              <a:cs typeface="Century Gothic" charset="0"/>
            </a:endParaRPr>
          </a:p>
          <a:p>
            <a:r>
              <a:rPr lang="en-US" altLang="en-US" sz="2600" dirty="0">
                <a:solidFill>
                  <a:schemeClr val="tx1"/>
                </a:solidFill>
                <a:latin typeface="Century Gothic" charset="0"/>
                <a:ea typeface="Century Gothic" charset="0"/>
                <a:cs typeface="Century Gothic" charset="0"/>
              </a:rPr>
              <a:t>Liquid </a:t>
            </a:r>
            <a:r>
              <a:rPr lang="en-US" altLang="en-US" sz="2600" dirty="0" smtClean="0">
                <a:solidFill>
                  <a:schemeClr val="tx1"/>
                </a:solidFill>
                <a:latin typeface="Century Gothic" charset="0"/>
                <a:ea typeface="Century Gothic" charset="0"/>
                <a:cs typeface="Century Gothic" charset="0"/>
              </a:rPr>
              <a:t>chemicals</a:t>
            </a:r>
          </a:p>
          <a:p>
            <a:pPr marL="0" indent="0">
              <a:buNone/>
            </a:pPr>
            <a:endParaRPr lang="en-US" altLang="en-US" sz="2600" dirty="0">
              <a:solidFill>
                <a:schemeClr val="tx1"/>
              </a:solidFill>
              <a:latin typeface="Century Gothic" charset="0"/>
              <a:ea typeface="Century Gothic" charset="0"/>
              <a:cs typeface="Century Gothic" charset="0"/>
            </a:endParaRPr>
          </a:p>
          <a:p>
            <a:r>
              <a:rPr lang="en-US" altLang="en-US" sz="2600" dirty="0">
                <a:solidFill>
                  <a:schemeClr val="tx1"/>
                </a:solidFill>
                <a:latin typeface="Century Gothic" charset="0"/>
                <a:ea typeface="Century Gothic" charset="0"/>
                <a:cs typeface="Century Gothic" charset="0"/>
              </a:rPr>
              <a:t>Acid or caustic </a:t>
            </a:r>
            <a:r>
              <a:rPr lang="en-US" altLang="en-US" sz="2600" dirty="0" smtClean="0">
                <a:solidFill>
                  <a:schemeClr val="tx1"/>
                </a:solidFill>
                <a:latin typeface="Century Gothic" charset="0"/>
                <a:ea typeface="Century Gothic" charset="0"/>
                <a:cs typeface="Century Gothic" charset="0"/>
              </a:rPr>
              <a:t>liquids</a:t>
            </a:r>
          </a:p>
          <a:p>
            <a:pPr marL="0" indent="0">
              <a:buNone/>
            </a:pPr>
            <a:endParaRPr lang="en-US" altLang="en-US" sz="2600" dirty="0">
              <a:solidFill>
                <a:schemeClr val="tx1"/>
              </a:solidFill>
              <a:latin typeface="Century Gothic" charset="0"/>
              <a:ea typeface="Century Gothic" charset="0"/>
              <a:cs typeface="Century Gothic" charset="0"/>
            </a:endParaRPr>
          </a:p>
          <a:p>
            <a:r>
              <a:rPr lang="en-US" altLang="en-US" sz="2600" dirty="0">
                <a:solidFill>
                  <a:schemeClr val="tx1"/>
                </a:solidFill>
                <a:latin typeface="Century Gothic" charset="0"/>
                <a:ea typeface="Century Gothic" charset="0"/>
                <a:cs typeface="Century Gothic" charset="0"/>
              </a:rPr>
              <a:t>Chemical gases or </a:t>
            </a:r>
            <a:r>
              <a:rPr lang="en-US" altLang="en-US" sz="2600" dirty="0" smtClean="0">
                <a:solidFill>
                  <a:schemeClr val="tx1"/>
                </a:solidFill>
                <a:latin typeface="Century Gothic" charset="0"/>
                <a:ea typeface="Century Gothic" charset="0"/>
                <a:cs typeface="Century Gothic" charset="0"/>
              </a:rPr>
              <a:t>vapors</a:t>
            </a:r>
          </a:p>
          <a:p>
            <a:pPr marL="0" indent="0">
              <a:buNone/>
            </a:pPr>
            <a:endParaRPr lang="en-US" altLang="en-US" sz="2600" dirty="0">
              <a:solidFill>
                <a:schemeClr val="tx1"/>
              </a:solidFill>
              <a:latin typeface="Century Gothic" charset="0"/>
              <a:ea typeface="Century Gothic" charset="0"/>
              <a:cs typeface="Century Gothic" charset="0"/>
            </a:endParaRPr>
          </a:p>
          <a:p>
            <a:r>
              <a:rPr lang="en-US" altLang="en-US" sz="2600" dirty="0">
                <a:solidFill>
                  <a:schemeClr val="tx1"/>
                </a:solidFill>
                <a:latin typeface="Century Gothic" charset="0"/>
                <a:ea typeface="Century Gothic" charset="0"/>
                <a:cs typeface="Century Gothic" charset="0"/>
              </a:rPr>
              <a:t>Potentially injurious light radiation</a:t>
            </a:r>
          </a:p>
          <a:p>
            <a:pPr lvl="1"/>
            <a:endParaRPr lang="en-US" altLang="en-US" sz="2600" dirty="0"/>
          </a:p>
        </p:txBody>
      </p:sp>
      <p:sp>
        <p:nvSpPr>
          <p:cNvPr id="412692" name="Rectangle 20"/>
          <p:cNvSpPr>
            <a:spLocks noChangeArrowheads="1"/>
          </p:cNvSpPr>
          <p:nvPr/>
        </p:nvSpPr>
        <p:spPr bwMode="auto">
          <a:xfrm>
            <a:off x="7124700" y="4826000"/>
            <a:ext cx="279400" cy="7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41269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734" y="1038070"/>
            <a:ext cx="4233863"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18597" y="3605865"/>
            <a:ext cx="2930357" cy="20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0738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708" name="Rectangle 12"/>
          <p:cNvSpPr>
            <a:spLocks noGrp="1" noChangeArrowheads="1"/>
          </p:cNvSpPr>
          <p:nvPr>
            <p:ph type="title"/>
          </p:nvPr>
        </p:nvSpPr>
        <p:spPr>
          <a:xfrm>
            <a:off x="260352" y="228599"/>
            <a:ext cx="5405930" cy="1705132"/>
          </a:xfrm>
        </p:spPr>
        <p:txBody>
          <a:bodyPr>
            <a:noAutofit/>
          </a:bodyPr>
          <a:lstStyle/>
          <a:p>
            <a:r>
              <a:rPr lang="en-US" altLang="en-US" sz="4000" b="1" dirty="0">
                <a:solidFill>
                  <a:schemeClr val="tx1"/>
                </a:solidFill>
                <a:latin typeface="Century Gothic" charset="0"/>
                <a:ea typeface="Century Gothic" charset="0"/>
                <a:cs typeface="Century Gothic" charset="0"/>
              </a:rPr>
              <a:t>Respiratory Protection </a:t>
            </a:r>
            <a:br>
              <a:rPr lang="en-US" altLang="en-US" sz="4000" b="1" dirty="0">
                <a:solidFill>
                  <a:schemeClr val="tx1"/>
                </a:solidFill>
                <a:latin typeface="Century Gothic" charset="0"/>
                <a:ea typeface="Century Gothic" charset="0"/>
                <a:cs typeface="Century Gothic" charset="0"/>
              </a:rPr>
            </a:br>
            <a:r>
              <a:rPr lang="en-US" altLang="en-US" sz="4000" b="1" dirty="0">
                <a:solidFill>
                  <a:schemeClr val="tx1"/>
                </a:solidFill>
                <a:latin typeface="Century Gothic" charset="0"/>
                <a:ea typeface="Century Gothic" charset="0"/>
                <a:cs typeface="Century Gothic" charset="0"/>
              </a:rPr>
              <a:t>Hazard Assessment</a:t>
            </a:r>
          </a:p>
        </p:txBody>
      </p:sp>
      <p:sp>
        <p:nvSpPr>
          <p:cNvPr id="413709" name="Rectangle 13"/>
          <p:cNvSpPr>
            <a:spLocks noGrp="1" noChangeArrowheads="1"/>
          </p:cNvSpPr>
          <p:nvPr>
            <p:ph type="body" sz="half" idx="1"/>
          </p:nvPr>
        </p:nvSpPr>
        <p:spPr>
          <a:xfrm>
            <a:off x="279821" y="2248525"/>
            <a:ext cx="4492625" cy="4257203"/>
          </a:xfrm>
        </p:spPr>
        <p:txBody>
          <a:bodyPr>
            <a:normAutofit lnSpcReduction="10000"/>
          </a:bodyPr>
          <a:lstStyle/>
          <a:p>
            <a:pPr>
              <a:buFont typeface="Wingdings" charset="2"/>
              <a:buNone/>
            </a:pPr>
            <a:r>
              <a:rPr lang="en-US" altLang="en-US" sz="2800" dirty="0">
                <a:solidFill>
                  <a:schemeClr val="tx1"/>
                </a:solidFill>
                <a:latin typeface="Century Gothic" charset="0"/>
                <a:ea typeface="Century Gothic" charset="0"/>
                <a:cs typeface="Century Gothic" charset="0"/>
              </a:rPr>
              <a:t>Assess the workplace</a:t>
            </a:r>
            <a:r>
              <a:rPr lang="en-US" altLang="en-US" sz="2800" dirty="0" smtClean="0">
                <a:solidFill>
                  <a:schemeClr val="tx1"/>
                </a:solidFill>
                <a:latin typeface="Century Gothic" charset="0"/>
                <a:ea typeface="Century Gothic" charset="0"/>
                <a:cs typeface="Century Gothic" charset="0"/>
              </a:rPr>
              <a:t>:</a:t>
            </a:r>
          </a:p>
          <a:p>
            <a:pPr>
              <a:buFont typeface="Wingdings" charset="2"/>
              <a:buNone/>
            </a:pPr>
            <a:endParaRPr lang="en-US" altLang="en-US"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Inhalation of airborne </a:t>
            </a:r>
            <a:br>
              <a:rPr lang="en-US" altLang="en-US" sz="2400" dirty="0">
                <a:solidFill>
                  <a:schemeClr val="tx1"/>
                </a:solidFill>
                <a:latin typeface="Century Gothic" charset="0"/>
                <a:ea typeface="Century Gothic" charset="0"/>
                <a:cs typeface="Century Gothic" charset="0"/>
              </a:rPr>
            </a:br>
            <a:r>
              <a:rPr lang="en-US" altLang="en-US" sz="2400" dirty="0">
                <a:solidFill>
                  <a:schemeClr val="tx1"/>
                </a:solidFill>
                <a:latin typeface="Century Gothic" charset="0"/>
                <a:ea typeface="Century Gothic" charset="0"/>
                <a:cs typeface="Century Gothic" charset="0"/>
              </a:rPr>
              <a:t>dusts or </a:t>
            </a:r>
            <a:r>
              <a:rPr lang="en-US" altLang="en-US" sz="2400" dirty="0" smtClean="0">
                <a:solidFill>
                  <a:schemeClr val="tx1"/>
                </a:solidFill>
                <a:latin typeface="Century Gothic" charset="0"/>
                <a:ea typeface="Century Gothic" charset="0"/>
                <a:cs typeface="Century Gothic" charset="0"/>
              </a:rPr>
              <a:t>particulates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Inhalation of chemical </a:t>
            </a:r>
            <a:br>
              <a:rPr lang="en-US" altLang="en-US" sz="2400" dirty="0">
                <a:solidFill>
                  <a:schemeClr val="tx1"/>
                </a:solidFill>
                <a:latin typeface="Century Gothic" charset="0"/>
                <a:ea typeface="Century Gothic" charset="0"/>
                <a:cs typeface="Century Gothic" charset="0"/>
              </a:rPr>
            </a:br>
            <a:r>
              <a:rPr lang="en-US" altLang="en-US" sz="2400" dirty="0">
                <a:solidFill>
                  <a:schemeClr val="tx1"/>
                </a:solidFill>
                <a:latin typeface="Century Gothic" charset="0"/>
                <a:ea typeface="Century Gothic" charset="0"/>
                <a:cs typeface="Century Gothic" charset="0"/>
              </a:rPr>
              <a:t>vapors or </a:t>
            </a:r>
            <a:r>
              <a:rPr lang="en-US" altLang="en-US" sz="2400" dirty="0" smtClean="0">
                <a:solidFill>
                  <a:schemeClr val="tx1"/>
                </a:solidFill>
                <a:latin typeface="Century Gothic" charset="0"/>
                <a:ea typeface="Century Gothic" charset="0"/>
                <a:cs typeface="Century Gothic" charset="0"/>
              </a:rPr>
              <a:t>fumes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Lack of adequate oxygen</a:t>
            </a:r>
          </a:p>
        </p:txBody>
      </p:sp>
      <p:pic>
        <p:nvPicPr>
          <p:cNvPr id="413712"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1199" y="459907"/>
            <a:ext cx="5606295" cy="419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35706" y="4129088"/>
            <a:ext cx="2014538"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7144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602" name="Rectangle 10"/>
          <p:cNvSpPr>
            <a:spLocks noGrp="1" noChangeArrowheads="1"/>
          </p:cNvSpPr>
          <p:nvPr>
            <p:ph type="title"/>
          </p:nvPr>
        </p:nvSpPr>
        <p:spPr>
          <a:xfrm>
            <a:off x="268575" y="365125"/>
            <a:ext cx="6761811" cy="1325563"/>
          </a:xfrm>
        </p:spPr>
        <p:txBody>
          <a:bodyPr>
            <a:normAutofit fontScale="90000"/>
          </a:bodyPr>
          <a:lstStyle/>
          <a:p>
            <a:r>
              <a:rPr lang="en-US" altLang="en-US" sz="4400" b="1" dirty="0">
                <a:solidFill>
                  <a:schemeClr val="tx1"/>
                </a:solidFill>
                <a:latin typeface="Century Gothic" charset="0"/>
                <a:ea typeface="Century Gothic" charset="0"/>
                <a:cs typeface="Century Gothic" charset="0"/>
              </a:rPr>
              <a:t>Respiratory Protection </a:t>
            </a:r>
            <a:br>
              <a:rPr lang="en-US" altLang="en-US" sz="4400" b="1" dirty="0">
                <a:solidFill>
                  <a:schemeClr val="tx1"/>
                </a:solidFill>
                <a:latin typeface="Century Gothic" charset="0"/>
                <a:ea typeface="Century Gothic" charset="0"/>
                <a:cs typeface="Century Gothic" charset="0"/>
              </a:rPr>
            </a:br>
            <a:r>
              <a:rPr lang="en-US" altLang="en-US" sz="4400" b="1" dirty="0">
                <a:solidFill>
                  <a:schemeClr val="tx1"/>
                </a:solidFill>
                <a:latin typeface="Century Gothic" charset="0"/>
                <a:ea typeface="Century Gothic" charset="0"/>
                <a:cs typeface="Century Gothic" charset="0"/>
              </a:rPr>
              <a:t>Hazard Assessment </a:t>
            </a:r>
            <a:r>
              <a:rPr lang="en-US" altLang="en-US" sz="2100" b="1" dirty="0">
                <a:solidFill>
                  <a:schemeClr val="tx1"/>
                </a:solidFill>
                <a:latin typeface="Century Gothic" charset="0"/>
                <a:ea typeface="Century Gothic" charset="0"/>
                <a:cs typeface="Century Gothic" charset="0"/>
              </a:rPr>
              <a:t>(cont.)</a:t>
            </a:r>
          </a:p>
        </p:txBody>
      </p:sp>
      <p:sp>
        <p:nvSpPr>
          <p:cNvPr id="494603" name="Rectangle 11"/>
          <p:cNvSpPr>
            <a:spLocks noGrp="1" noChangeArrowheads="1"/>
          </p:cNvSpPr>
          <p:nvPr>
            <p:ph idx="1"/>
          </p:nvPr>
        </p:nvSpPr>
        <p:spPr>
          <a:xfrm>
            <a:off x="99938" y="1933313"/>
            <a:ext cx="7844852" cy="2863540"/>
          </a:xfrm>
        </p:spPr>
        <p:txBody>
          <a:bodyPr>
            <a:normAutofit lnSpcReduction="10000"/>
          </a:bodyPr>
          <a:lstStyle/>
          <a:p>
            <a:r>
              <a:rPr lang="en-US" altLang="en-US" sz="2400" dirty="0">
                <a:solidFill>
                  <a:schemeClr val="tx1"/>
                </a:solidFill>
                <a:latin typeface="Century Gothic" charset="0"/>
                <a:ea typeface="Century Gothic" charset="0"/>
                <a:cs typeface="Century Gothic" charset="0"/>
              </a:rPr>
              <a:t>Identify the specific source(s) of respiratory </a:t>
            </a:r>
            <a:r>
              <a:rPr lang="en-US" altLang="en-US" sz="2400" dirty="0" smtClean="0">
                <a:solidFill>
                  <a:schemeClr val="tx1"/>
                </a:solidFill>
                <a:latin typeface="Century Gothic" charset="0"/>
                <a:ea typeface="Century Gothic" charset="0"/>
                <a:cs typeface="Century Gothic" charset="0"/>
              </a:rPr>
              <a:t>hazard</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Review the work processes to determine the hazard source and </a:t>
            </a:r>
            <a:r>
              <a:rPr lang="en-US" altLang="en-US" sz="2400" dirty="0" smtClean="0">
                <a:solidFill>
                  <a:schemeClr val="tx1"/>
                </a:solidFill>
                <a:latin typeface="Century Gothic" charset="0"/>
                <a:ea typeface="Century Gothic" charset="0"/>
                <a:cs typeface="Century Gothic" charset="0"/>
              </a:rPr>
              <a:t>magnitude</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Monitor the </a:t>
            </a:r>
            <a:r>
              <a:rPr lang="en-US" altLang="en-US" sz="2400" dirty="0" smtClean="0">
                <a:solidFill>
                  <a:schemeClr val="tx1"/>
                </a:solidFill>
                <a:latin typeface="Century Gothic" charset="0"/>
                <a:ea typeface="Century Gothic" charset="0"/>
                <a:cs typeface="Century Gothic" charset="0"/>
              </a:rPr>
              <a:t>exposure</a:t>
            </a:r>
            <a:endParaRPr lang="en-US" altLang="en-US" sz="2400" dirty="0">
              <a:solidFill>
                <a:schemeClr val="tx1"/>
              </a:solidFill>
              <a:latin typeface="Century Gothic" charset="0"/>
              <a:ea typeface="Century Gothic" charset="0"/>
              <a:cs typeface="Century Gothic" charset="0"/>
            </a:endParaRPr>
          </a:p>
        </p:txBody>
      </p:sp>
      <p:pic>
        <p:nvPicPr>
          <p:cNvPr id="49460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0005" y="609337"/>
            <a:ext cx="374332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00097" y="3730053"/>
            <a:ext cx="4993403" cy="2805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4374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32" name="Rectangle 12"/>
          <p:cNvSpPr>
            <a:spLocks noGrp="1" noChangeArrowheads="1"/>
          </p:cNvSpPr>
          <p:nvPr>
            <p:ph type="title"/>
          </p:nvPr>
        </p:nvSpPr>
        <p:spPr>
          <a:xfrm>
            <a:off x="260352" y="228600"/>
            <a:ext cx="7632646" cy="914400"/>
          </a:xfrm>
        </p:spPr>
        <p:txBody>
          <a:bodyPr>
            <a:noAutofit/>
          </a:bodyPr>
          <a:lstStyle/>
          <a:p>
            <a:r>
              <a:rPr lang="en-US" altLang="en-US" sz="4000" b="1" dirty="0">
                <a:solidFill>
                  <a:schemeClr val="tx1"/>
                </a:solidFill>
                <a:latin typeface="Century Gothic" charset="0"/>
                <a:ea typeface="Century Gothic" charset="0"/>
                <a:cs typeface="Century Gothic" charset="0"/>
              </a:rPr>
              <a:t>Head Hazard Assessment</a:t>
            </a:r>
          </a:p>
        </p:txBody>
      </p:sp>
      <p:sp>
        <p:nvSpPr>
          <p:cNvPr id="414733" name="Rectangle 13"/>
          <p:cNvSpPr>
            <a:spLocks noGrp="1" noChangeArrowheads="1"/>
          </p:cNvSpPr>
          <p:nvPr>
            <p:ph type="body" sz="half" idx="1"/>
          </p:nvPr>
        </p:nvSpPr>
        <p:spPr>
          <a:xfrm>
            <a:off x="309804" y="2129434"/>
            <a:ext cx="3452727" cy="3117121"/>
          </a:xfrm>
        </p:spPr>
        <p:txBody>
          <a:bodyPr>
            <a:normAutofit lnSpcReduction="10000"/>
          </a:bodyPr>
          <a:lstStyle/>
          <a:p>
            <a:r>
              <a:rPr lang="en-US" altLang="en-US" sz="2400" dirty="0">
                <a:solidFill>
                  <a:schemeClr val="tx1"/>
                </a:solidFill>
                <a:latin typeface="Century Gothic" charset="0"/>
                <a:ea typeface="Century Gothic" charset="0"/>
                <a:cs typeface="Century Gothic" charset="0"/>
              </a:rPr>
              <a:t>Falling </a:t>
            </a:r>
            <a:r>
              <a:rPr lang="en-US" altLang="en-US" sz="2400" dirty="0" smtClean="0">
                <a:solidFill>
                  <a:schemeClr val="tx1"/>
                </a:solidFill>
                <a:latin typeface="Century Gothic" charset="0"/>
                <a:ea typeface="Century Gothic" charset="0"/>
                <a:cs typeface="Century Gothic" charset="0"/>
              </a:rPr>
              <a:t>objects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Exposed electrical </a:t>
            </a:r>
            <a:br>
              <a:rPr lang="en-US" altLang="en-US" sz="2400" dirty="0">
                <a:solidFill>
                  <a:schemeClr val="tx1"/>
                </a:solidFill>
                <a:latin typeface="Century Gothic" charset="0"/>
                <a:ea typeface="Century Gothic" charset="0"/>
                <a:cs typeface="Century Gothic" charset="0"/>
              </a:rPr>
            </a:br>
            <a:r>
              <a:rPr lang="en-US" altLang="en-US" sz="2400" dirty="0" smtClean="0">
                <a:solidFill>
                  <a:schemeClr val="tx1"/>
                </a:solidFill>
                <a:latin typeface="Century Gothic" charset="0"/>
                <a:ea typeface="Century Gothic" charset="0"/>
                <a:cs typeface="Century Gothic" charset="0"/>
              </a:rPr>
              <a:t>conductors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Low-hanging </a:t>
            </a:r>
            <a:br>
              <a:rPr lang="en-US" altLang="en-US" sz="2400" dirty="0">
                <a:solidFill>
                  <a:schemeClr val="tx1"/>
                </a:solidFill>
                <a:latin typeface="Century Gothic" charset="0"/>
                <a:ea typeface="Century Gothic" charset="0"/>
                <a:cs typeface="Century Gothic" charset="0"/>
              </a:rPr>
            </a:br>
            <a:r>
              <a:rPr lang="en-US" altLang="en-US" sz="2400" dirty="0">
                <a:solidFill>
                  <a:schemeClr val="tx1"/>
                </a:solidFill>
                <a:latin typeface="Century Gothic" charset="0"/>
                <a:ea typeface="Century Gothic" charset="0"/>
                <a:cs typeface="Century Gothic" charset="0"/>
              </a:rPr>
              <a:t>obstructions</a:t>
            </a:r>
          </a:p>
        </p:txBody>
      </p:sp>
      <p:pic>
        <p:nvPicPr>
          <p:cNvPr id="414736"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2127" y="1143000"/>
            <a:ext cx="3851275"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92998" y="3172631"/>
            <a:ext cx="3861737" cy="270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39394" y="4676931"/>
            <a:ext cx="2447220" cy="213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014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58" name="Rectangle 14"/>
          <p:cNvSpPr>
            <a:spLocks noGrp="1" noChangeArrowheads="1"/>
          </p:cNvSpPr>
          <p:nvPr>
            <p:ph type="title"/>
          </p:nvPr>
        </p:nvSpPr>
        <p:spPr>
          <a:xfrm>
            <a:off x="260352" y="228600"/>
            <a:ext cx="10862350" cy="914400"/>
          </a:xfrm>
        </p:spPr>
        <p:txBody>
          <a:bodyPr>
            <a:normAutofit/>
          </a:bodyPr>
          <a:lstStyle/>
          <a:p>
            <a:pPr algn="r"/>
            <a:r>
              <a:rPr lang="en-US" altLang="en-US" sz="4000" b="1" dirty="0">
                <a:solidFill>
                  <a:schemeClr val="tx1"/>
                </a:solidFill>
                <a:latin typeface="Century Gothic" charset="0"/>
                <a:ea typeface="Century Gothic" charset="0"/>
                <a:cs typeface="Century Gothic" charset="0"/>
              </a:rPr>
              <a:t>Foot Hazard Assessment</a:t>
            </a:r>
          </a:p>
        </p:txBody>
      </p:sp>
      <p:sp>
        <p:nvSpPr>
          <p:cNvPr id="415759" name="Rectangle 15"/>
          <p:cNvSpPr>
            <a:spLocks noGrp="1" noChangeArrowheads="1"/>
          </p:cNvSpPr>
          <p:nvPr>
            <p:ph type="body" sz="half" idx="1"/>
          </p:nvPr>
        </p:nvSpPr>
        <p:spPr>
          <a:xfrm>
            <a:off x="129918" y="0"/>
            <a:ext cx="5013325" cy="6858000"/>
          </a:xfrm>
        </p:spPr>
        <p:txBody>
          <a:bodyPr>
            <a:noAutofit/>
          </a:bodyPr>
          <a:lstStyle/>
          <a:p>
            <a:pPr>
              <a:spcBef>
                <a:spcPts val="0"/>
              </a:spcBef>
              <a:spcAft>
                <a:spcPts val="0"/>
              </a:spcAft>
            </a:pPr>
            <a:r>
              <a:rPr lang="en-US" altLang="en-US" sz="2400" dirty="0">
                <a:solidFill>
                  <a:schemeClr val="tx1"/>
                </a:solidFill>
              </a:rPr>
              <a:t>Falling, rolling, or sharp </a:t>
            </a:r>
            <a:r>
              <a:rPr lang="en-US" altLang="en-US" sz="2400" dirty="0" smtClean="0">
                <a:solidFill>
                  <a:schemeClr val="tx1"/>
                </a:solidFill>
              </a:rPr>
              <a:t>objects</a:t>
            </a:r>
          </a:p>
          <a:p>
            <a:pPr marL="0" indent="0">
              <a:spcBef>
                <a:spcPts val="0"/>
              </a:spcBef>
              <a:spcAft>
                <a:spcPts val="0"/>
              </a:spcAft>
              <a:buNone/>
            </a:pPr>
            <a:endParaRPr lang="en-US" altLang="en-US" sz="2400" dirty="0">
              <a:solidFill>
                <a:schemeClr val="tx1"/>
              </a:solidFill>
            </a:endParaRPr>
          </a:p>
          <a:p>
            <a:pPr>
              <a:spcBef>
                <a:spcPts val="0"/>
              </a:spcBef>
              <a:spcAft>
                <a:spcPts val="0"/>
              </a:spcAft>
            </a:pPr>
            <a:r>
              <a:rPr lang="en-US" altLang="en-US" sz="2400" dirty="0">
                <a:solidFill>
                  <a:schemeClr val="tx1"/>
                </a:solidFill>
              </a:rPr>
              <a:t>Electrical </a:t>
            </a:r>
            <a:r>
              <a:rPr lang="en-US" altLang="en-US" sz="2400" dirty="0" smtClean="0">
                <a:solidFill>
                  <a:schemeClr val="tx1"/>
                </a:solidFill>
              </a:rPr>
              <a:t>hazards</a:t>
            </a:r>
          </a:p>
          <a:p>
            <a:pPr marL="0" indent="0">
              <a:spcBef>
                <a:spcPts val="0"/>
              </a:spcBef>
              <a:spcAft>
                <a:spcPts val="0"/>
              </a:spcAft>
              <a:buNone/>
            </a:pPr>
            <a:endParaRPr lang="en-US" altLang="en-US" sz="2400" dirty="0">
              <a:solidFill>
                <a:schemeClr val="tx1"/>
              </a:solidFill>
            </a:endParaRPr>
          </a:p>
          <a:p>
            <a:pPr>
              <a:spcBef>
                <a:spcPts val="0"/>
              </a:spcBef>
              <a:spcAft>
                <a:spcPts val="0"/>
              </a:spcAft>
            </a:pPr>
            <a:r>
              <a:rPr lang="en-US" altLang="en-US" sz="2400" dirty="0">
                <a:solidFill>
                  <a:schemeClr val="tx1"/>
                </a:solidFill>
              </a:rPr>
              <a:t>Slippery walking </a:t>
            </a:r>
            <a:r>
              <a:rPr lang="en-US" altLang="en-US" sz="2400" dirty="0" smtClean="0">
                <a:solidFill>
                  <a:schemeClr val="tx1"/>
                </a:solidFill>
              </a:rPr>
              <a:t>surfaces</a:t>
            </a:r>
          </a:p>
          <a:p>
            <a:pPr marL="0" indent="0">
              <a:spcBef>
                <a:spcPts val="0"/>
              </a:spcBef>
              <a:spcAft>
                <a:spcPts val="0"/>
              </a:spcAft>
              <a:buNone/>
            </a:pPr>
            <a:endParaRPr lang="en-US" altLang="en-US" sz="2400" dirty="0">
              <a:solidFill>
                <a:schemeClr val="tx1"/>
              </a:solidFill>
            </a:endParaRPr>
          </a:p>
          <a:p>
            <a:pPr>
              <a:spcBef>
                <a:spcPts val="0"/>
              </a:spcBef>
              <a:spcAft>
                <a:spcPts val="0"/>
              </a:spcAft>
            </a:pPr>
            <a:r>
              <a:rPr lang="en-US" altLang="en-US" sz="2400" dirty="0">
                <a:solidFill>
                  <a:schemeClr val="tx1"/>
                </a:solidFill>
              </a:rPr>
              <a:t>Hazardous </a:t>
            </a:r>
            <a:r>
              <a:rPr lang="en-US" altLang="en-US" sz="2400" dirty="0" smtClean="0">
                <a:solidFill>
                  <a:schemeClr val="tx1"/>
                </a:solidFill>
              </a:rPr>
              <a:t>chemicals</a:t>
            </a:r>
          </a:p>
          <a:p>
            <a:pPr marL="0" indent="0">
              <a:spcBef>
                <a:spcPts val="0"/>
              </a:spcBef>
              <a:spcAft>
                <a:spcPts val="0"/>
              </a:spcAft>
              <a:buNone/>
            </a:pPr>
            <a:endParaRPr lang="en-US" altLang="en-US" sz="2400" dirty="0">
              <a:solidFill>
                <a:schemeClr val="tx1"/>
              </a:solidFill>
            </a:endParaRPr>
          </a:p>
          <a:p>
            <a:pPr>
              <a:spcBef>
                <a:spcPts val="0"/>
              </a:spcBef>
              <a:spcAft>
                <a:spcPts val="0"/>
              </a:spcAft>
            </a:pPr>
            <a:r>
              <a:rPr lang="en-US" altLang="en-US" sz="2400" dirty="0">
                <a:solidFill>
                  <a:schemeClr val="tx1"/>
                </a:solidFill>
              </a:rPr>
              <a:t>Cold weather </a:t>
            </a:r>
            <a:r>
              <a:rPr lang="en-US" altLang="en-US" sz="2400" dirty="0" smtClean="0">
                <a:solidFill>
                  <a:schemeClr val="tx1"/>
                </a:solidFill>
              </a:rPr>
              <a:t>conditions</a:t>
            </a:r>
          </a:p>
          <a:p>
            <a:pPr marL="0" indent="0">
              <a:spcBef>
                <a:spcPts val="0"/>
              </a:spcBef>
              <a:spcAft>
                <a:spcPts val="0"/>
              </a:spcAft>
              <a:buNone/>
            </a:pPr>
            <a:endParaRPr lang="en-US" altLang="en-US" sz="2400" dirty="0">
              <a:solidFill>
                <a:schemeClr val="tx1"/>
              </a:solidFill>
            </a:endParaRPr>
          </a:p>
          <a:p>
            <a:pPr>
              <a:spcBef>
                <a:spcPts val="0"/>
              </a:spcBef>
              <a:spcAft>
                <a:spcPts val="0"/>
              </a:spcAft>
            </a:pPr>
            <a:r>
              <a:rPr lang="en-US" altLang="en-US" sz="2400" dirty="0">
                <a:solidFill>
                  <a:schemeClr val="tx1"/>
                </a:solidFill>
              </a:rPr>
              <a:t>Loading </a:t>
            </a:r>
            <a:r>
              <a:rPr lang="en-US" altLang="en-US" sz="2400" dirty="0" smtClean="0">
                <a:solidFill>
                  <a:schemeClr val="tx1"/>
                </a:solidFill>
              </a:rPr>
              <a:t>Poles</a:t>
            </a:r>
          </a:p>
          <a:p>
            <a:pPr marL="0" indent="0">
              <a:spcBef>
                <a:spcPts val="0"/>
              </a:spcBef>
              <a:spcAft>
                <a:spcPts val="0"/>
              </a:spcAft>
              <a:buNone/>
            </a:pPr>
            <a:endParaRPr lang="en-US" altLang="en-US" sz="2400" dirty="0">
              <a:solidFill>
                <a:schemeClr val="tx1"/>
              </a:solidFill>
            </a:endParaRPr>
          </a:p>
          <a:p>
            <a:pPr>
              <a:spcBef>
                <a:spcPts val="0"/>
              </a:spcBef>
              <a:spcAft>
                <a:spcPts val="0"/>
              </a:spcAft>
            </a:pPr>
            <a:r>
              <a:rPr lang="en-US" altLang="en-US" sz="2400" dirty="0">
                <a:solidFill>
                  <a:schemeClr val="tx1"/>
                </a:solidFill>
              </a:rPr>
              <a:t>Climbing Poles</a:t>
            </a:r>
          </a:p>
        </p:txBody>
      </p:sp>
      <p:pic>
        <p:nvPicPr>
          <p:cNvPr id="41576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7182" y="1568229"/>
            <a:ext cx="3767644" cy="500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61948" y="1143000"/>
            <a:ext cx="2284949" cy="221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24363" y="3687580"/>
            <a:ext cx="2372850" cy="236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9904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81" name="Rectangle 13"/>
          <p:cNvSpPr>
            <a:spLocks noGrp="1" noChangeArrowheads="1"/>
          </p:cNvSpPr>
          <p:nvPr>
            <p:ph type="title"/>
          </p:nvPr>
        </p:nvSpPr>
        <p:spPr>
          <a:xfrm>
            <a:off x="260352" y="228600"/>
            <a:ext cx="7744395" cy="914400"/>
          </a:xfrm>
        </p:spPr>
        <p:txBody>
          <a:bodyPr>
            <a:noAutofit/>
          </a:bodyPr>
          <a:lstStyle/>
          <a:p>
            <a:r>
              <a:rPr lang="en-US" altLang="en-US" sz="4000" b="1" dirty="0">
                <a:solidFill>
                  <a:schemeClr val="tx1"/>
                </a:solidFill>
                <a:latin typeface="Century Gothic" charset="0"/>
                <a:ea typeface="Century Gothic" charset="0"/>
                <a:cs typeface="Century Gothic" charset="0"/>
              </a:rPr>
              <a:t>Hand Hazard Assessment</a:t>
            </a:r>
          </a:p>
        </p:txBody>
      </p:sp>
      <p:sp>
        <p:nvSpPr>
          <p:cNvPr id="416782" name="Rectangle 14"/>
          <p:cNvSpPr>
            <a:spLocks noGrp="1" noChangeArrowheads="1"/>
          </p:cNvSpPr>
          <p:nvPr>
            <p:ph type="body" sz="half" idx="1"/>
          </p:nvPr>
        </p:nvSpPr>
        <p:spPr>
          <a:xfrm>
            <a:off x="414734" y="1727200"/>
            <a:ext cx="6240899" cy="4403777"/>
          </a:xfrm>
        </p:spPr>
        <p:txBody>
          <a:bodyPr>
            <a:normAutofit lnSpcReduction="10000"/>
          </a:bodyPr>
          <a:lstStyle/>
          <a:p>
            <a:r>
              <a:rPr lang="en-US" altLang="en-US" sz="2400" dirty="0">
                <a:solidFill>
                  <a:schemeClr val="tx1"/>
                </a:solidFill>
                <a:latin typeface="Century Gothic" charset="0"/>
                <a:ea typeface="Century Gothic" charset="0"/>
                <a:cs typeface="Century Gothic" charset="0"/>
              </a:rPr>
              <a:t>Skin absorption </a:t>
            </a:r>
            <a:r>
              <a:rPr lang="en-US" altLang="en-US" sz="2400" dirty="0" smtClean="0">
                <a:solidFill>
                  <a:schemeClr val="tx1"/>
                </a:solidFill>
                <a:latin typeface="Century Gothic" charset="0"/>
                <a:ea typeface="Century Gothic" charset="0"/>
                <a:cs typeface="Century Gothic" charset="0"/>
              </a:rPr>
              <a:t>of harmful substances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Severe cuts or </a:t>
            </a:r>
            <a:r>
              <a:rPr lang="en-US" altLang="en-US" sz="2400" dirty="0" smtClean="0">
                <a:solidFill>
                  <a:schemeClr val="tx1"/>
                </a:solidFill>
                <a:latin typeface="Century Gothic" charset="0"/>
                <a:ea typeface="Century Gothic" charset="0"/>
                <a:cs typeface="Century Gothic" charset="0"/>
              </a:rPr>
              <a:t>lacerations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Severe </a:t>
            </a:r>
            <a:r>
              <a:rPr lang="en-US" altLang="en-US" sz="2400" dirty="0" smtClean="0">
                <a:solidFill>
                  <a:schemeClr val="tx1"/>
                </a:solidFill>
                <a:latin typeface="Century Gothic" charset="0"/>
                <a:ea typeface="Century Gothic" charset="0"/>
                <a:cs typeface="Century Gothic" charset="0"/>
              </a:rPr>
              <a:t>abrasions</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Energized lines and </a:t>
            </a:r>
            <a:r>
              <a:rPr lang="en-US" altLang="en-US" sz="2400" dirty="0" smtClean="0">
                <a:solidFill>
                  <a:schemeClr val="tx1"/>
                </a:solidFill>
                <a:latin typeface="Century Gothic" charset="0"/>
                <a:ea typeface="Century Gothic" charset="0"/>
                <a:cs typeface="Century Gothic" charset="0"/>
              </a:rPr>
              <a:t>equipment</a:t>
            </a:r>
          </a:p>
          <a:p>
            <a:pPr marL="0" indent="0">
              <a:buNone/>
            </a:pPr>
            <a:endParaRPr lang="en-US" altLang="en-US" sz="2400" dirty="0">
              <a:solidFill>
                <a:schemeClr val="tx1"/>
              </a:solidFill>
              <a:latin typeface="Century Gothic" charset="0"/>
              <a:ea typeface="Century Gothic" charset="0"/>
              <a:cs typeface="Century Gothic" charset="0"/>
            </a:endParaRPr>
          </a:p>
          <a:p>
            <a:r>
              <a:rPr lang="en-US" altLang="en-US" sz="2400" dirty="0">
                <a:solidFill>
                  <a:schemeClr val="tx1"/>
                </a:solidFill>
                <a:latin typeface="Century Gothic" charset="0"/>
                <a:ea typeface="Century Gothic" charset="0"/>
                <a:cs typeface="Century Gothic" charset="0"/>
              </a:rPr>
              <a:t>Climbing wooden poles</a:t>
            </a:r>
          </a:p>
        </p:txBody>
      </p:sp>
      <p:pic>
        <p:nvPicPr>
          <p:cNvPr id="41678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644" y="2328914"/>
            <a:ext cx="3290887"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77147" y="538864"/>
            <a:ext cx="3623927" cy="217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88775" y="3929088"/>
            <a:ext cx="1804314" cy="173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0108375" y="6180412"/>
            <a:ext cx="1760537" cy="5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82751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244</TotalTime>
  <Words>4785</Words>
  <Application>Microsoft Macintosh PowerPoint</Application>
  <PresentationFormat>Widescreen</PresentationFormat>
  <Paragraphs>443</Paragraphs>
  <Slides>28</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Calibri</vt:lpstr>
      <vt:lpstr>Century Gothic</vt:lpstr>
      <vt:lpstr>ＭＳ Ｐゴシック</vt:lpstr>
      <vt:lpstr>Symbol</vt:lpstr>
      <vt:lpstr>Tahoma</vt:lpstr>
      <vt:lpstr>Times New Roman</vt:lpstr>
      <vt:lpstr>Wingdings</vt:lpstr>
      <vt:lpstr>Arial</vt:lpstr>
      <vt:lpstr>Mesh</vt:lpstr>
      <vt:lpstr>PowerPoint Presentation</vt:lpstr>
      <vt:lpstr>Session Objectives</vt:lpstr>
      <vt:lpstr>Hazard Assessment</vt:lpstr>
      <vt:lpstr>Eye and Face Assessment</vt:lpstr>
      <vt:lpstr>Respiratory Protection  Hazard Assessment</vt:lpstr>
      <vt:lpstr>Respiratory Protection  Hazard Assessment (cont.)</vt:lpstr>
      <vt:lpstr>Head Hazard Assessment</vt:lpstr>
      <vt:lpstr>Foot Hazard Assessment</vt:lpstr>
      <vt:lpstr>Hand Hazard Assessment</vt:lpstr>
      <vt:lpstr>Hand Hazard Assessment (cont.)</vt:lpstr>
      <vt:lpstr>Clothing Assessment</vt:lpstr>
      <vt:lpstr>Hazard Assessment— Any Questions?</vt:lpstr>
      <vt:lpstr>Selecting Eye and Face Protection</vt:lpstr>
      <vt:lpstr>Wear and Care of Eye Protection</vt:lpstr>
      <vt:lpstr>Selecting Respiratory Protection</vt:lpstr>
      <vt:lpstr>Selecting Respiratory Protection (cont.)</vt:lpstr>
      <vt:lpstr>Wear and Care of  Respiratory Protection</vt:lpstr>
      <vt:lpstr>Selecting Head Protection</vt:lpstr>
      <vt:lpstr>Wear and Care of Head Protection</vt:lpstr>
      <vt:lpstr>Selecting Foot Protection</vt:lpstr>
      <vt:lpstr>Wear and Care of Foot Protection</vt:lpstr>
      <vt:lpstr>Selecting Hand Protection</vt:lpstr>
      <vt:lpstr>Wear and Care of Hand Protection</vt:lpstr>
      <vt:lpstr>Wear and Care of Arm Protection</vt:lpstr>
      <vt:lpstr>Selecting General Work Clothing</vt:lpstr>
      <vt:lpstr>Selecting PPE— Any Questions?</vt:lpstr>
      <vt:lpstr>Key Things to Remember</vt:lpstr>
      <vt:lpstr>PPE Requirements for Hazards</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19</cp:revision>
  <dcterms:created xsi:type="dcterms:W3CDTF">2016-06-22T18:14:58Z</dcterms:created>
  <dcterms:modified xsi:type="dcterms:W3CDTF">2016-06-28T21:44:31Z</dcterms:modified>
</cp:coreProperties>
</file>