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30"/>
  </p:notesMasterIdLst>
  <p:sldIdLst>
    <p:sldId id="256" r:id="rId2"/>
    <p:sldId id="286" r:id="rId3"/>
    <p:sldId id="287" r:id="rId4"/>
    <p:sldId id="288" r:id="rId5"/>
    <p:sldId id="289" r:id="rId6"/>
    <p:sldId id="293" r:id="rId7"/>
    <p:sldId id="294" r:id="rId8"/>
    <p:sldId id="290" r:id="rId9"/>
    <p:sldId id="291" r:id="rId10"/>
    <p:sldId id="292" r:id="rId11"/>
    <p:sldId id="295" r:id="rId12"/>
    <p:sldId id="296" r:id="rId13"/>
    <p:sldId id="297" r:id="rId14"/>
    <p:sldId id="298" r:id="rId15"/>
    <p:sldId id="305" r:id="rId16"/>
    <p:sldId id="300" r:id="rId17"/>
    <p:sldId id="299" r:id="rId18"/>
    <p:sldId id="308" r:id="rId19"/>
    <p:sldId id="307" r:id="rId20"/>
    <p:sldId id="301" r:id="rId21"/>
    <p:sldId id="302" r:id="rId22"/>
    <p:sldId id="310" r:id="rId23"/>
    <p:sldId id="303" r:id="rId24"/>
    <p:sldId id="306" r:id="rId25"/>
    <p:sldId id="304" r:id="rId26"/>
    <p:sldId id="309" r:id="rId27"/>
    <p:sldId id="312" r:id="rId28"/>
    <p:sldId id="31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788"/>
    <p:restoredTop sz="83480"/>
  </p:normalViewPr>
  <p:slideViewPr>
    <p:cSldViewPr snapToGrid="0" snapToObjects="1">
      <p:cViewPr>
        <p:scale>
          <a:sx n="91" d="100"/>
          <a:sy n="91" d="100"/>
        </p:scale>
        <p:origin x="2848" y="14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36032F-0F88-1841-9ADD-137EF98E8246}" type="datetimeFigureOut">
              <a:rPr lang="en-US" smtClean="0"/>
              <a:t>7/29/16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EA4225-1989-FB45-B926-453583C14D3E}" type="slidenum">
              <a:rPr lang="en-US" smtClean="0"/>
              <a:t>‹#›</a:t>
            </a:fld>
            <a:endParaRPr lang="en-US"/>
          </a:p>
        </p:txBody>
      </p:sp>
    </p:spTree>
    <p:extLst>
      <p:ext uri="{BB962C8B-B14F-4D97-AF65-F5344CB8AC3E}">
        <p14:creationId xmlns:p14="http://schemas.microsoft.com/office/powerpoint/2010/main" val="1146227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EA4225-1989-FB45-B926-453583C14D3E}" type="slidenum">
              <a:rPr lang="en-US" smtClean="0"/>
              <a:t>1</a:t>
            </a:fld>
            <a:endParaRPr lang="en-US"/>
          </a:p>
        </p:txBody>
      </p:sp>
    </p:spTree>
    <p:extLst>
      <p:ext uri="{BB962C8B-B14F-4D97-AF65-F5344CB8AC3E}">
        <p14:creationId xmlns:p14="http://schemas.microsoft.com/office/powerpoint/2010/main" val="1560750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FC5C39DC-1ED0-AB41-AA8B-82979CAB0D6E}" type="slidenum">
              <a:rPr lang="en-US" altLang="en-US">
                <a:latin typeface="Times New Roman" charset="0"/>
              </a:rPr>
              <a:pPr/>
              <a:t>10</a:t>
            </a:fld>
            <a:endParaRPr lang="en-US" altLang="en-US">
              <a:latin typeface="Times New Roman"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pPr eaLnBrk="1" hangingPunct="1"/>
            <a:r>
              <a:rPr lang="en-US" altLang="en-US" b="1" dirty="0"/>
              <a:t>Slide Show Notes</a:t>
            </a:r>
            <a:endParaRPr lang="en-US" altLang="en-US" dirty="0"/>
          </a:p>
          <a:p>
            <a:pPr lvl="1" eaLnBrk="1" hangingPunct="1"/>
            <a:r>
              <a:rPr lang="en-US" altLang="en-US" dirty="0"/>
              <a:t>Select the correct tool for the job and make sure it is the correct size needed for the job. </a:t>
            </a:r>
          </a:p>
          <a:p>
            <a:pPr lvl="1" eaLnBrk="1" hangingPunct="1"/>
            <a:r>
              <a:rPr lang="en-US" altLang="en-US" dirty="0"/>
              <a:t>Do not use tools that are loose, cracked, or otherwise damaged.</a:t>
            </a:r>
          </a:p>
          <a:p>
            <a:pPr lvl="1" eaLnBrk="1" hangingPunct="1"/>
            <a:r>
              <a:rPr lang="en-US" altLang="en-US" dirty="0"/>
              <a:t>Do not place tools on the edge of tables, work benches, or other flat surfaces. A co-worker could easily walk by that tool and be injured, especially if the tool has a sharp edge or blade.</a:t>
            </a:r>
          </a:p>
          <a:p>
            <a:pPr lvl="1" eaLnBrk="1" hangingPunct="1"/>
            <a:r>
              <a:rPr lang="en-US" altLang="en-US" dirty="0"/>
              <a:t>After using a tool, clean it and put it back in its proper place. Cleaning the tool will help maintain it. Putting the tool back will also make it easier to find it next time you need it. </a:t>
            </a:r>
          </a:p>
          <a:p>
            <a:pPr eaLnBrk="1" hangingPunct="1"/>
            <a:endParaRPr lang="en-US" altLang="en-US" dirty="0"/>
          </a:p>
        </p:txBody>
      </p:sp>
    </p:spTree>
    <p:extLst>
      <p:ext uri="{BB962C8B-B14F-4D97-AF65-F5344CB8AC3E}">
        <p14:creationId xmlns:p14="http://schemas.microsoft.com/office/powerpoint/2010/main" val="1614784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8ED5F14C-398A-014F-A866-38B370C55372}" type="slidenum">
              <a:rPr lang="en-US" altLang="en-US">
                <a:latin typeface="Times New Roman" charset="0"/>
              </a:rPr>
              <a:pPr/>
              <a:t>11</a:t>
            </a:fld>
            <a:endParaRPr lang="en-US" altLang="en-US">
              <a:latin typeface="Times New Roman" charset="0"/>
            </a:endParaRPr>
          </a:p>
        </p:txBody>
      </p:sp>
      <p:sp>
        <p:nvSpPr>
          <p:cNvPr id="247812" name="Rectangle 4"/>
          <p:cNvSpPr>
            <a:spLocks noGrp="1" noRot="1" noChangeAspect="1" noChangeArrowheads="1" noTextEdit="1"/>
          </p:cNvSpPr>
          <p:nvPr>
            <p:ph type="sldImg"/>
          </p:nvPr>
        </p:nvSpPr>
        <p:spPr>
          <a:ln/>
        </p:spPr>
      </p:sp>
      <p:sp>
        <p:nvSpPr>
          <p:cNvPr id="247813" name="Rectangle 5"/>
          <p:cNvSpPr>
            <a:spLocks noGrp="1" noChangeArrowheads="1"/>
          </p:cNvSpPr>
          <p:nvPr>
            <p:ph type="body" idx="1"/>
          </p:nvPr>
        </p:nvSpPr>
        <p:spPr/>
        <p:txBody>
          <a:bodyPr/>
          <a:lstStyle/>
          <a:p>
            <a:pPr eaLnBrk="1" hangingPunct="1"/>
            <a:r>
              <a:rPr lang="en-US" altLang="en-US" b="1" dirty="0"/>
              <a:t>Slide Show </a:t>
            </a:r>
            <a:r>
              <a:rPr lang="en-US" altLang="en-US" b="1" dirty="0" smtClean="0"/>
              <a:t>Notes</a:t>
            </a:r>
          </a:p>
          <a:p>
            <a:pPr eaLnBrk="1" hangingPunct="1"/>
            <a:r>
              <a:rPr lang="en-US" altLang="en-US" b="0" dirty="0" smtClean="0"/>
              <a:t>Carrying Tools Safely;</a:t>
            </a:r>
            <a:endParaRPr lang="en-US" altLang="en-US" b="0" dirty="0"/>
          </a:p>
          <a:p>
            <a:pPr lvl="1" eaLnBrk="1" hangingPunct="1"/>
            <a:r>
              <a:rPr lang="en-US" altLang="en-US" dirty="0"/>
              <a:t>Use a toolbox, </a:t>
            </a:r>
            <a:r>
              <a:rPr lang="en-US" altLang="en-US" dirty="0" err="1"/>
              <a:t>toolholder</a:t>
            </a:r>
            <a:r>
              <a:rPr lang="en-US" altLang="en-US" dirty="0"/>
              <a:t>, tool belt, or tool pouch to carry tools in order to protect yourself as well as the tool.</a:t>
            </a:r>
          </a:p>
          <a:p>
            <a:pPr lvl="1" eaLnBrk="1" hangingPunct="1"/>
            <a:r>
              <a:rPr lang="en-US" altLang="en-US" dirty="0"/>
              <a:t>Never carry sharp or pointed tools in your pocket.</a:t>
            </a:r>
          </a:p>
          <a:p>
            <a:pPr lvl="1" eaLnBrk="1" hangingPunct="1"/>
            <a:r>
              <a:rPr lang="en-US" altLang="en-US" dirty="0"/>
              <a:t>Carry sharp or pointed tools with the sharp edge or point away from your body. Just in case you slip or fall, you will not land on the sharp edge of the tool because it faces away from your body.</a:t>
            </a:r>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1021377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C55BB77E-6BFC-F547-B85A-B56C8778D9A1}" type="slidenum">
              <a:rPr lang="en-US" altLang="en-US">
                <a:latin typeface="Times New Roman" charset="0"/>
              </a:rPr>
              <a:pPr/>
              <a:t>12</a:t>
            </a:fld>
            <a:endParaRPr lang="en-US" altLang="en-US">
              <a:latin typeface="Times New Roman" charset="0"/>
            </a:endParaRPr>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p:txBody>
          <a:bodyPr/>
          <a:lstStyle/>
          <a:p>
            <a:pPr eaLnBrk="1" hangingPunct="1"/>
            <a:r>
              <a:rPr lang="en-US" altLang="en-US" b="1" dirty="0"/>
              <a:t>Slide Show </a:t>
            </a:r>
            <a:r>
              <a:rPr lang="en-US" altLang="en-US" b="1" dirty="0" smtClean="0"/>
              <a:t>Notes</a:t>
            </a:r>
          </a:p>
          <a:p>
            <a:pPr eaLnBrk="1" hangingPunct="1"/>
            <a:r>
              <a:rPr lang="en-US" altLang="en-US" b="0" dirty="0" smtClean="0"/>
              <a:t>Carrying Tools Safely;</a:t>
            </a:r>
            <a:endParaRPr lang="en-US" altLang="en-US" b="0" dirty="0"/>
          </a:p>
          <a:p>
            <a:pPr lvl="1" eaLnBrk="1" hangingPunct="1"/>
            <a:r>
              <a:rPr lang="en-US" altLang="en-US" dirty="0"/>
              <a:t>Do not carry tools in your hand when climbing ladders. Use a belt, rope, or hoist.</a:t>
            </a:r>
          </a:p>
          <a:p>
            <a:pPr lvl="1" eaLnBrk="1" hangingPunct="1"/>
            <a:r>
              <a:rPr lang="en-US" altLang="en-US" dirty="0"/>
              <a:t>Do not lay tools down in a walkway where someone can trip over them or on a high edge where they could fall on someone.</a:t>
            </a:r>
          </a:p>
          <a:p>
            <a:pPr lvl="1" eaLnBrk="1" hangingPunct="1"/>
            <a:r>
              <a:rPr lang="en-US" altLang="en-US" dirty="0"/>
              <a:t>Hand tools to others, do not throw them, use a hand line or bucket to pass tools aloft.</a:t>
            </a:r>
          </a:p>
          <a:p>
            <a:pPr eaLnBrk="1" hangingPunct="1"/>
            <a:endParaRPr lang="en-US" altLang="en-US" dirty="0"/>
          </a:p>
        </p:txBody>
      </p:sp>
    </p:spTree>
    <p:extLst>
      <p:ext uri="{BB962C8B-B14F-4D97-AF65-F5344CB8AC3E}">
        <p14:creationId xmlns:p14="http://schemas.microsoft.com/office/powerpoint/2010/main" val="1481737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8F1238C0-7E56-C743-A699-5EACF6456421}" type="slidenum">
              <a:rPr lang="en-US" altLang="en-US">
                <a:latin typeface="Times New Roman" charset="0"/>
              </a:rPr>
              <a:pPr/>
              <a:t>13</a:t>
            </a:fld>
            <a:endParaRPr lang="en-US" altLang="en-US">
              <a:latin typeface="Times New Roman" charset="0"/>
            </a:endParaRPr>
          </a:p>
        </p:txBody>
      </p:sp>
      <p:sp>
        <p:nvSpPr>
          <p:cNvPr id="251908" name="Rectangle 4"/>
          <p:cNvSpPr>
            <a:spLocks noGrp="1" noRot="1" noChangeAspect="1" noChangeArrowheads="1" noTextEdit="1"/>
          </p:cNvSpPr>
          <p:nvPr>
            <p:ph type="sldImg"/>
          </p:nvPr>
        </p:nvSpPr>
        <p:spPr>
          <a:ln/>
        </p:spPr>
      </p:sp>
      <p:sp>
        <p:nvSpPr>
          <p:cNvPr id="251909" name="Rectangle 5"/>
          <p:cNvSpPr>
            <a:spLocks noGrp="1" noChangeArrowheads="1"/>
          </p:cNvSpPr>
          <p:nvPr>
            <p:ph type="body" idx="1"/>
          </p:nvPr>
        </p:nvSpPr>
        <p:spPr/>
        <p:txBody>
          <a:bodyPr/>
          <a:lstStyle/>
          <a:p>
            <a:pPr eaLnBrk="1" hangingPunct="1"/>
            <a:r>
              <a:rPr lang="en-US" altLang="en-US" b="1"/>
              <a:t>Slide Show Notes</a:t>
            </a:r>
            <a:endParaRPr lang="en-US" altLang="en-US"/>
          </a:p>
          <a:p>
            <a:pPr lvl="1" eaLnBrk="1" hangingPunct="1"/>
            <a:r>
              <a:rPr lang="en-US" altLang="en-US"/>
              <a:t>Avoid repair and maintenance costs by purchasing the best quality tools. Your tools will last longer and are less likely to be damaged from proper daily use.</a:t>
            </a:r>
          </a:p>
          <a:p>
            <a:pPr lvl="1" eaLnBrk="1" hangingPunct="1"/>
            <a:r>
              <a:rPr lang="en-US" altLang="en-US"/>
              <a:t>Inspect tools for dull or damaged edges, and damaged handles or grips. Wooden handles must be kept free of splinters or cracks and be held tight in the tool.</a:t>
            </a:r>
          </a:p>
          <a:p>
            <a:pPr lvl="1" eaLnBrk="1" hangingPunct="1"/>
            <a:r>
              <a:rPr lang="en-US" altLang="en-US"/>
              <a:t>Have a professional sharpen edges or tips of tools and blades.</a:t>
            </a:r>
          </a:p>
          <a:p>
            <a:pPr lvl="1" eaLnBrk="1" hangingPunct="1"/>
            <a:r>
              <a:rPr lang="en-US" altLang="en-US"/>
              <a:t>Replace damaged handles or grips immediately.</a:t>
            </a:r>
          </a:p>
          <a:p>
            <a:pPr lvl="1" eaLnBrk="1" hangingPunct="1"/>
            <a:r>
              <a:rPr lang="en-US" altLang="en-US"/>
              <a:t>If a tool breaks or malfunctions, report it to your supervisor.</a:t>
            </a:r>
          </a:p>
          <a:p>
            <a:pPr lvl="1" eaLnBrk="1" hangingPunct="1"/>
            <a:r>
              <a:rPr lang="en-US" altLang="en-US"/>
              <a:t>Mark or tag damaged tools with “Do Not Use” in order to prevent a co-worker from using the tool and getting injured.</a:t>
            </a:r>
          </a:p>
          <a:p>
            <a:pPr eaLnBrk="1" hangingPunct="1"/>
            <a:endParaRPr lang="en-US" altLang="en-US"/>
          </a:p>
          <a:p>
            <a:pPr eaLnBrk="1" hangingPunct="1"/>
            <a:endParaRPr lang="en-US" altLang="en-US"/>
          </a:p>
          <a:p>
            <a:pPr eaLnBrk="1" hangingPunct="1"/>
            <a:endParaRPr lang="en-US" altLang="en-US"/>
          </a:p>
          <a:p>
            <a:pPr eaLnBrk="1" hangingPunct="1"/>
            <a:endParaRPr lang="en-US" altLang="en-US"/>
          </a:p>
        </p:txBody>
      </p:sp>
    </p:spTree>
    <p:extLst>
      <p:ext uri="{BB962C8B-B14F-4D97-AF65-F5344CB8AC3E}">
        <p14:creationId xmlns:p14="http://schemas.microsoft.com/office/powerpoint/2010/main" val="1412456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246558C2-4919-8742-86CE-7944DC355209}" type="slidenum">
              <a:rPr lang="en-US" altLang="en-US">
                <a:latin typeface="Times New Roman" charset="0"/>
              </a:rPr>
              <a:pPr/>
              <a:t>14</a:t>
            </a:fld>
            <a:endParaRPr lang="en-US" altLang="en-US">
              <a:latin typeface="Times New Roman" charset="0"/>
            </a:endParaRPr>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pPr eaLnBrk="1" hangingPunct="1"/>
            <a:r>
              <a:rPr lang="en-US" altLang="en-US" b="1"/>
              <a:t>Slide Show Notes</a:t>
            </a:r>
            <a:endParaRPr lang="en-US" altLang="en-US"/>
          </a:p>
          <a:p>
            <a:pPr lvl="1" eaLnBrk="1" hangingPunct="1">
              <a:buFont typeface="Times" charset="0"/>
              <a:buNone/>
            </a:pPr>
            <a:r>
              <a:rPr lang="en-US" altLang="en-US"/>
              <a:t>When using a screwdriver:</a:t>
            </a:r>
          </a:p>
          <a:p>
            <a:pPr lvl="1" eaLnBrk="1" hangingPunct="1"/>
            <a:r>
              <a:rPr lang="en-US" altLang="en-US"/>
              <a:t>Select the right type of screwdriver head for the task. Do not try to use a flat head to turn a Philips head screw.</a:t>
            </a:r>
          </a:p>
          <a:p>
            <a:pPr lvl="1" eaLnBrk="1" hangingPunct="1"/>
            <a:r>
              <a:rPr lang="en-US" altLang="en-US"/>
              <a:t>Select the right size head screwdriver for the task. The head should fit perfectly into the head of the screw.</a:t>
            </a:r>
          </a:p>
          <a:p>
            <a:pPr lvl="1" eaLnBrk="1" hangingPunct="1"/>
            <a:r>
              <a:rPr lang="en-US" altLang="en-US"/>
              <a:t>If the task requires a power grip, make sure the handle is 1-1/4” to 2” in diameter, does not have sharp edges, and has a soft surface. The correct handle size is needed to comfortably wrap your hand around the handle.</a:t>
            </a:r>
          </a:p>
          <a:p>
            <a:pPr lvl="1" eaLnBrk="1" hangingPunct="1"/>
            <a:r>
              <a:rPr lang="en-US" altLang="en-US"/>
              <a:t>Precision handles should be 1/4” to 1/2” diameter to easily operate the screwdriver with your fingers.</a:t>
            </a:r>
          </a:p>
          <a:p>
            <a:pPr lvl="1" eaLnBrk="1" hangingPunct="1"/>
            <a:r>
              <a:rPr lang="en-US" altLang="en-US"/>
              <a:t>Never use a screwdriver as a pry bar or chisel. You could bend the tip or shatter the handle.</a:t>
            </a:r>
          </a:p>
          <a:p>
            <a:pPr eaLnBrk="1" hangingPunct="1"/>
            <a:r>
              <a:rPr lang="en-US" altLang="en-US" i="1"/>
              <a:t>Bring in screwdrivers commonly used in your workplace and demonstrate screwdriver safety.</a:t>
            </a:r>
          </a:p>
        </p:txBody>
      </p:sp>
    </p:spTree>
    <p:extLst>
      <p:ext uri="{BB962C8B-B14F-4D97-AF65-F5344CB8AC3E}">
        <p14:creationId xmlns:p14="http://schemas.microsoft.com/office/powerpoint/2010/main" val="684993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F3D87820-D53C-F945-8813-B864713E9400}" type="slidenum">
              <a:rPr lang="en-US" altLang="en-US">
                <a:latin typeface="Times New Roman" charset="0"/>
              </a:rPr>
              <a:pPr/>
              <a:t>15</a:t>
            </a:fld>
            <a:endParaRPr lang="en-US" altLang="en-US">
              <a:latin typeface="Times New Roman" charset="0"/>
            </a:endParaRPr>
          </a:p>
        </p:txBody>
      </p:sp>
      <p:sp>
        <p:nvSpPr>
          <p:cNvPr id="233476" name="Rectangle 4"/>
          <p:cNvSpPr>
            <a:spLocks noGrp="1" noRot="1" noChangeAspect="1" noChangeArrowheads="1" noTextEdit="1"/>
          </p:cNvSpPr>
          <p:nvPr>
            <p:ph type="sldImg"/>
          </p:nvPr>
        </p:nvSpPr>
        <p:spPr>
          <a:ln/>
        </p:spPr>
      </p:sp>
      <p:sp>
        <p:nvSpPr>
          <p:cNvPr id="233477" name="Rectangle 5"/>
          <p:cNvSpPr>
            <a:spLocks noGrp="1" noChangeArrowheads="1"/>
          </p:cNvSpPr>
          <p:nvPr>
            <p:ph type="body" idx="1"/>
          </p:nvPr>
        </p:nvSpPr>
        <p:spPr/>
        <p:txBody>
          <a:bodyPr/>
          <a:lstStyle/>
          <a:p>
            <a:pPr eaLnBrk="1" hangingPunct="1"/>
            <a:r>
              <a:rPr lang="en-US" altLang="en-US" b="1" dirty="0"/>
              <a:t>Slide Show Notes</a:t>
            </a:r>
            <a:endParaRPr lang="en-US" altLang="en-US" dirty="0"/>
          </a:p>
          <a:p>
            <a:pPr eaLnBrk="1" hangingPunct="1"/>
            <a:r>
              <a:rPr lang="en-US" altLang="en-US" dirty="0"/>
              <a:t>When using a knife:</a:t>
            </a:r>
          </a:p>
          <a:p>
            <a:pPr lvl="1" eaLnBrk="1" hangingPunct="1"/>
            <a:r>
              <a:rPr lang="en-US" altLang="en-US" dirty="0"/>
              <a:t>Inspect the blade to make sure it is sharp.</a:t>
            </a:r>
          </a:p>
          <a:p>
            <a:pPr lvl="1" eaLnBrk="1" hangingPunct="1"/>
            <a:r>
              <a:rPr lang="en-US" altLang="en-US" dirty="0"/>
              <a:t>Check the handle to make sure it is firmly attached to the blade and there are no signs of damage.</a:t>
            </a:r>
          </a:p>
          <a:p>
            <a:pPr lvl="1" eaLnBrk="1" hangingPunct="1"/>
            <a:r>
              <a:rPr lang="en-US" altLang="en-US" dirty="0"/>
              <a:t>Carry the knife safely by either closing the knife or inserting the knife into its sheath. If necessary, carry an open knife down by your side with the blade pointed down and away from your body.</a:t>
            </a:r>
          </a:p>
          <a:p>
            <a:pPr lvl="1" eaLnBrk="1" hangingPunct="1"/>
            <a:r>
              <a:rPr lang="en-US" altLang="en-US" dirty="0"/>
              <a:t>Always cut away from your body.</a:t>
            </a:r>
          </a:p>
          <a:p>
            <a:pPr lvl="1" eaLnBrk="1" hangingPunct="1"/>
            <a:r>
              <a:rPr lang="en-US" altLang="en-US" dirty="0"/>
              <a:t>Wear a cut-resistant glove on your off-hand.</a:t>
            </a:r>
          </a:p>
          <a:p>
            <a:pPr lvl="1" eaLnBrk="1" hangingPunct="1"/>
            <a:r>
              <a:rPr lang="en-US" altLang="en-US" dirty="0"/>
              <a:t>Secure objects you are cutting in a vice grip or in another way. Do not hold the object with your other hand—many knife-related injuries occur when the knife slips and cuts the hand holding the material being cut.</a:t>
            </a:r>
          </a:p>
          <a:p>
            <a:pPr eaLnBrk="1" hangingPunct="1"/>
            <a:r>
              <a:rPr lang="en-US" altLang="en-US" i="1" dirty="0"/>
              <a:t>Bring in knives commonly used in your workplace and demonstrate knife safety</a:t>
            </a:r>
            <a:r>
              <a:rPr lang="en-US" altLang="en-US" i="1" dirty="0" smtClean="0"/>
              <a:t>.</a:t>
            </a:r>
          </a:p>
          <a:p>
            <a:pPr eaLnBrk="1" hangingPunct="1"/>
            <a:endParaRPr lang="en-US" altLang="en-US" i="1" dirty="0" smtClean="0"/>
          </a:p>
          <a:p>
            <a:pPr eaLnBrk="1" hangingPunct="1"/>
            <a:r>
              <a:rPr lang="en-US" altLang="en-US" dirty="0" smtClean="0"/>
              <a:t>When using a box cutter:</a:t>
            </a:r>
          </a:p>
          <a:p>
            <a:pPr lvl="1" eaLnBrk="1" hangingPunct="1"/>
            <a:r>
              <a:rPr lang="en-US" altLang="en-US" dirty="0" smtClean="0"/>
              <a:t>Inspect the blade to make sure it is sharp. Replace the blade if necessary.</a:t>
            </a:r>
          </a:p>
          <a:p>
            <a:pPr lvl="1" eaLnBrk="1" hangingPunct="1"/>
            <a:r>
              <a:rPr lang="en-US" altLang="en-US" dirty="0" smtClean="0"/>
              <a:t>Check the handle to make sure it is firmly attached to the blade, and there are no signs of damage.</a:t>
            </a:r>
          </a:p>
          <a:p>
            <a:pPr lvl="1" eaLnBrk="1" hangingPunct="1"/>
            <a:r>
              <a:rPr lang="en-US" altLang="en-US" dirty="0" smtClean="0"/>
              <a:t>Close the blade whenever the knife is not being used.</a:t>
            </a:r>
          </a:p>
          <a:p>
            <a:pPr lvl="1" eaLnBrk="1" hangingPunct="1"/>
            <a:r>
              <a:rPr lang="en-US" altLang="en-US" dirty="0" smtClean="0"/>
              <a:t>Always cut away from your body.</a:t>
            </a:r>
          </a:p>
          <a:p>
            <a:pPr lvl="1" eaLnBrk="1" hangingPunct="1"/>
            <a:r>
              <a:rPr lang="en-US" altLang="en-US" dirty="0" smtClean="0"/>
              <a:t>Wear a cut-resistant glove on your off-hand.</a:t>
            </a:r>
          </a:p>
          <a:p>
            <a:pPr lvl="1" eaLnBrk="1" hangingPunct="1"/>
            <a:r>
              <a:rPr lang="en-US" altLang="en-US" dirty="0" smtClean="0"/>
              <a:t>Secure work with a vice or clamp. Do not hold the object with your other hand—many box cutter-related injuries occur when the box cutter slips and cuts the hand holding the material being cut.</a:t>
            </a:r>
          </a:p>
          <a:p>
            <a:pPr eaLnBrk="1" hangingPunct="1"/>
            <a:r>
              <a:rPr lang="en-US" altLang="en-US" i="1" dirty="0" smtClean="0"/>
              <a:t>Bring in box cutters commonly used in your workplace and demonstrate box cutter safety.</a:t>
            </a:r>
            <a:endParaRPr lang="en-US" altLang="en-US" dirty="0" smtClean="0"/>
          </a:p>
          <a:p>
            <a:pPr eaLnBrk="1" hangingPunct="1"/>
            <a:endParaRPr lang="en-US" altLang="en-US" dirty="0"/>
          </a:p>
        </p:txBody>
      </p:sp>
    </p:spTree>
    <p:extLst>
      <p:ext uri="{BB962C8B-B14F-4D97-AF65-F5344CB8AC3E}">
        <p14:creationId xmlns:p14="http://schemas.microsoft.com/office/powerpoint/2010/main" val="939245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CEA9ACB6-708A-4C42-B991-791C098D9CDC}" type="slidenum">
              <a:rPr lang="en-US" altLang="en-US">
                <a:latin typeface="Times New Roman" charset="0"/>
              </a:rPr>
              <a:pPr/>
              <a:t>16</a:t>
            </a:fld>
            <a:endParaRPr lang="en-US" altLang="en-US">
              <a:latin typeface="Times New Roman" charset="0"/>
            </a:endParaRPr>
          </a:p>
        </p:txBody>
      </p:sp>
      <p:sp>
        <p:nvSpPr>
          <p:cNvPr id="223236" name="Rectangle 4"/>
          <p:cNvSpPr>
            <a:spLocks noGrp="1" noRot="1" noChangeAspect="1" noChangeArrowheads="1" noTextEdit="1"/>
          </p:cNvSpPr>
          <p:nvPr>
            <p:ph type="sldImg"/>
          </p:nvPr>
        </p:nvSpPr>
        <p:spPr>
          <a:ln/>
        </p:spPr>
      </p:sp>
      <p:sp>
        <p:nvSpPr>
          <p:cNvPr id="223237" name="Rectangle 5"/>
          <p:cNvSpPr>
            <a:spLocks noGrp="1" noChangeArrowheads="1"/>
          </p:cNvSpPr>
          <p:nvPr>
            <p:ph type="body" idx="1"/>
          </p:nvPr>
        </p:nvSpPr>
        <p:spPr/>
        <p:txBody>
          <a:bodyPr/>
          <a:lstStyle/>
          <a:p>
            <a:pPr eaLnBrk="1" hangingPunct="1"/>
            <a:r>
              <a:rPr lang="en-US" altLang="en-US" b="1" dirty="0"/>
              <a:t>Slide Show Notes</a:t>
            </a:r>
            <a:endParaRPr lang="en-US" altLang="en-US" dirty="0"/>
          </a:p>
          <a:p>
            <a:pPr eaLnBrk="1" hangingPunct="1"/>
            <a:r>
              <a:rPr lang="en-US" altLang="en-US" dirty="0"/>
              <a:t>When using a punch:</a:t>
            </a:r>
          </a:p>
          <a:p>
            <a:pPr lvl="1" eaLnBrk="1" hangingPunct="1"/>
            <a:r>
              <a:rPr lang="en-US" altLang="en-US" dirty="0"/>
              <a:t>Inspect the point to make sure it is sharp and not damaged in any way. If necessary, have it sharpened.</a:t>
            </a:r>
          </a:p>
          <a:p>
            <a:pPr lvl="1" eaLnBrk="1" hangingPunct="1"/>
            <a:r>
              <a:rPr lang="en-US" altLang="en-US" dirty="0"/>
              <a:t>Inspect the impact head to make sure it is in good condition. A mushroomed head is more likely to splinter or break when struck by the hammer.</a:t>
            </a:r>
          </a:p>
          <a:p>
            <a:pPr lvl="1" eaLnBrk="1" hangingPunct="1"/>
            <a:r>
              <a:rPr lang="en-US" altLang="en-US" dirty="0"/>
              <a:t>Hold the punch straight up and down with one hand.</a:t>
            </a:r>
          </a:p>
          <a:p>
            <a:pPr lvl="1" eaLnBrk="1" hangingPunct="1"/>
            <a:r>
              <a:rPr lang="en-US" altLang="en-US" dirty="0"/>
              <a:t>Strike it squarely with the hammer in your other hand</a:t>
            </a:r>
            <a:r>
              <a:rPr lang="en-US" altLang="en-US" dirty="0" smtClean="0"/>
              <a:t>.</a:t>
            </a:r>
          </a:p>
          <a:p>
            <a:pPr lvl="1" eaLnBrk="1" hangingPunct="1"/>
            <a:r>
              <a:rPr lang="en-US" altLang="en-US" dirty="0" smtClean="0"/>
              <a:t>Use awls for the design of the tool. (Screwdrivers are NOT awls.</a:t>
            </a:r>
            <a:endParaRPr lang="en-US" altLang="en-US" dirty="0"/>
          </a:p>
          <a:p>
            <a:pPr eaLnBrk="1" hangingPunct="1"/>
            <a:r>
              <a:rPr lang="en-US" altLang="en-US" i="1" dirty="0"/>
              <a:t>Bring in punches commonly used in your workplace and demonstrate punch safety.</a:t>
            </a:r>
            <a:endParaRPr lang="en-US" altLang="en-US" dirty="0"/>
          </a:p>
        </p:txBody>
      </p:sp>
    </p:spTree>
    <p:extLst>
      <p:ext uri="{BB962C8B-B14F-4D97-AF65-F5344CB8AC3E}">
        <p14:creationId xmlns:p14="http://schemas.microsoft.com/office/powerpoint/2010/main" val="1925170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85F5C43D-C554-7440-AABB-BDC37241877F}" type="slidenum">
              <a:rPr lang="en-US" altLang="en-US">
                <a:latin typeface="Times New Roman" charset="0"/>
              </a:rPr>
              <a:pPr/>
              <a:t>17</a:t>
            </a:fld>
            <a:endParaRPr lang="en-US" altLang="en-US">
              <a:latin typeface="Times New Roman" charset="0"/>
            </a:endParaRPr>
          </a:p>
        </p:txBody>
      </p:sp>
      <p:sp>
        <p:nvSpPr>
          <p:cNvPr id="154628" name="Rectangle 4"/>
          <p:cNvSpPr>
            <a:spLocks noGrp="1" noRot="1" noChangeAspect="1" noChangeArrowheads="1" noTextEdit="1"/>
          </p:cNvSpPr>
          <p:nvPr>
            <p:ph type="sldImg"/>
          </p:nvPr>
        </p:nvSpPr>
        <p:spPr>
          <a:ln/>
        </p:spPr>
      </p:sp>
      <p:sp>
        <p:nvSpPr>
          <p:cNvPr id="154629" name="Rectangle 5"/>
          <p:cNvSpPr>
            <a:spLocks noGrp="1" noChangeArrowheads="1"/>
          </p:cNvSpPr>
          <p:nvPr>
            <p:ph type="body" idx="1"/>
          </p:nvPr>
        </p:nvSpPr>
        <p:spPr/>
        <p:txBody>
          <a:bodyPr/>
          <a:lstStyle/>
          <a:p>
            <a:pPr eaLnBrk="1" hangingPunct="1"/>
            <a:r>
              <a:rPr lang="en-US" altLang="en-US" b="1"/>
              <a:t>Slide Show Notes</a:t>
            </a:r>
            <a:endParaRPr lang="en-US" altLang="en-US"/>
          </a:p>
          <a:p>
            <a:pPr eaLnBrk="1" hangingPunct="1"/>
            <a:r>
              <a:rPr lang="en-US" altLang="en-US"/>
              <a:t>When using a hammer:</a:t>
            </a:r>
          </a:p>
          <a:p>
            <a:pPr lvl="1" eaLnBrk="1" hangingPunct="1"/>
            <a:r>
              <a:rPr lang="en-US" altLang="en-US"/>
              <a:t>Inspect the handle for any signs of cracking, splits, etc.</a:t>
            </a:r>
          </a:p>
          <a:p>
            <a:pPr lvl="1" eaLnBrk="1" hangingPunct="1"/>
            <a:r>
              <a:rPr lang="en-US" altLang="en-US"/>
              <a:t>Make sure the hammer head is firmly attached to the handle.</a:t>
            </a:r>
          </a:p>
          <a:p>
            <a:pPr lvl="1" eaLnBrk="1" hangingPunct="1"/>
            <a:r>
              <a:rPr lang="en-US" altLang="en-US"/>
              <a:t>Hold the hammer with a power grip, which includes all of your fingers wrapped around the handle.</a:t>
            </a:r>
          </a:p>
          <a:p>
            <a:pPr lvl="1" eaLnBrk="1" hangingPunct="1"/>
            <a:r>
              <a:rPr lang="en-US" altLang="en-US"/>
              <a:t>Keep your off-hand away from the hammer’s strike zone.</a:t>
            </a:r>
          </a:p>
          <a:p>
            <a:pPr eaLnBrk="1" hangingPunct="1"/>
            <a:r>
              <a:rPr lang="en-US" altLang="en-US" i="1"/>
              <a:t>Bring in hammers commonly used in your workplace and demonstrate hammer safety.</a:t>
            </a:r>
            <a:endParaRPr lang="en-US" altLang="en-US"/>
          </a:p>
          <a:p>
            <a:pPr eaLnBrk="1" hangingPunct="1"/>
            <a:endParaRPr lang="en-US" altLang="en-US"/>
          </a:p>
        </p:txBody>
      </p:sp>
    </p:spTree>
    <p:extLst>
      <p:ext uri="{BB962C8B-B14F-4D97-AF65-F5344CB8AC3E}">
        <p14:creationId xmlns:p14="http://schemas.microsoft.com/office/powerpoint/2010/main" val="1101135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962F48B7-18C3-A64E-9212-7F023B6F9E92}" type="slidenum">
              <a:rPr lang="en-US" altLang="en-US">
                <a:latin typeface="Times New Roman" charset="0"/>
              </a:rPr>
              <a:pPr/>
              <a:t>18</a:t>
            </a:fld>
            <a:endParaRPr lang="en-US" altLang="en-US">
              <a:latin typeface="Times New Roman" charset="0"/>
            </a:endParaRPr>
          </a:p>
        </p:txBody>
      </p:sp>
      <p:sp>
        <p:nvSpPr>
          <p:cNvPr id="239620" name="Rectangle 4"/>
          <p:cNvSpPr>
            <a:spLocks noGrp="1" noRot="1" noChangeAspect="1" noChangeArrowheads="1" noTextEdit="1"/>
          </p:cNvSpPr>
          <p:nvPr>
            <p:ph type="sldImg"/>
          </p:nvPr>
        </p:nvSpPr>
        <p:spPr>
          <a:ln/>
        </p:spPr>
      </p:sp>
      <p:sp>
        <p:nvSpPr>
          <p:cNvPr id="239621" name="Rectangle 5"/>
          <p:cNvSpPr>
            <a:spLocks noGrp="1" noChangeArrowheads="1"/>
          </p:cNvSpPr>
          <p:nvPr>
            <p:ph type="body" idx="1"/>
          </p:nvPr>
        </p:nvSpPr>
        <p:spPr/>
        <p:txBody>
          <a:bodyPr/>
          <a:lstStyle/>
          <a:p>
            <a:pPr eaLnBrk="1" hangingPunct="1"/>
            <a:r>
              <a:rPr lang="en-US" altLang="en-US" b="1" dirty="0"/>
              <a:t>Slide Show Notes</a:t>
            </a:r>
            <a:endParaRPr lang="en-US" altLang="en-US" dirty="0"/>
          </a:p>
          <a:p>
            <a:pPr eaLnBrk="1" hangingPunct="1"/>
            <a:r>
              <a:rPr lang="en-US" altLang="en-US" dirty="0"/>
              <a:t>When using a crowbar or pry bar:</a:t>
            </a:r>
          </a:p>
          <a:p>
            <a:pPr lvl="1" eaLnBrk="1" hangingPunct="1"/>
            <a:r>
              <a:rPr lang="en-US" altLang="en-US" dirty="0"/>
              <a:t>Inspect the bar for any signs of damage, such as cracks.</a:t>
            </a:r>
          </a:p>
          <a:p>
            <a:pPr lvl="1" eaLnBrk="1" hangingPunct="1"/>
            <a:r>
              <a:rPr lang="en-US" altLang="en-US" dirty="0"/>
              <a:t>Wear work gloves to protect your hands from metal spurs.</a:t>
            </a:r>
          </a:p>
          <a:p>
            <a:pPr lvl="1" eaLnBrk="1" hangingPunct="1"/>
            <a:r>
              <a:rPr lang="en-US" altLang="en-US" dirty="0"/>
              <a:t>Do not hammer between objects unless the crow bar or pry bar is designed to be hammered into place.</a:t>
            </a:r>
          </a:p>
          <a:p>
            <a:pPr lvl="1" eaLnBrk="1" hangingPunct="1"/>
            <a:r>
              <a:rPr lang="en-US" altLang="en-US" dirty="0"/>
              <a:t>Pull on the pry bar or crow bar in a smooth motion; do not jerk the crow bar. Jerking may cause whatever you are prying to break or splinter, and you could go flying in the direction of your motion.</a:t>
            </a:r>
          </a:p>
          <a:p>
            <a:pPr eaLnBrk="1" hangingPunct="1"/>
            <a:r>
              <a:rPr lang="en-US" altLang="en-US" i="1" dirty="0"/>
              <a:t>Bring in crowbars and pry bars commonly used in your workplace and demonstrate crowbar and pry bar safety.</a:t>
            </a:r>
            <a:endParaRPr lang="en-US" altLang="en-US" dirty="0"/>
          </a:p>
        </p:txBody>
      </p:sp>
    </p:spTree>
    <p:extLst>
      <p:ext uri="{BB962C8B-B14F-4D97-AF65-F5344CB8AC3E}">
        <p14:creationId xmlns:p14="http://schemas.microsoft.com/office/powerpoint/2010/main" val="829822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851DA249-8A95-D94F-A65C-039241C8DC40}" type="slidenum">
              <a:rPr lang="en-US" altLang="en-US">
                <a:latin typeface="Times New Roman" charset="0"/>
              </a:rPr>
              <a:pPr/>
              <a:t>19</a:t>
            </a:fld>
            <a:endParaRPr lang="en-US" altLang="en-US">
              <a:latin typeface="Times New Roman" charset="0"/>
            </a:endParaRPr>
          </a:p>
        </p:txBody>
      </p:sp>
      <p:sp>
        <p:nvSpPr>
          <p:cNvPr id="237572" name="Rectangle 4"/>
          <p:cNvSpPr>
            <a:spLocks noGrp="1" noRot="1" noChangeAspect="1" noChangeArrowheads="1" noTextEdit="1"/>
          </p:cNvSpPr>
          <p:nvPr>
            <p:ph type="sldImg"/>
          </p:nvPr>
        </p:nvSpPr>
        <p:spPr>
          <a:ln/>
        </p:spPr>
      </p:sp>
      <p:sp>
        <p:nvSpPr>
          <p:cNvPr id="237573" name="Rectangle 5"/>
          <p:cNvSpPr>
            <a:spLocks noGrp="1" noChangeArrowheads="1"/>
          </p:cNvSpPr>
          <p:nvPr>
            <p:ph type="body" idx="1"/>
          </p:nvPr>
        </p:nvSpPr>
        <p:spPr/>
        <p:txBody>
          <a:bodyPr/>
          <a:lstStyle/>
          <a:p>
            <a:pPr eaLnBrk="1" hangingPunct="1"/>
            <a:r>
              <a:rPr lang="en-US" altLang="en-US" b="1" dirty="0"/>
              <a:t>Slide Show Notes</a:t>
            </a:r>
            <a:endParaRPr lang="en-US" altLang="en-US" dirty="0"/>
          </a:p>
          <a:p>
            <a:pPr eaLnBrk="1" hangingPunct="1"/>
            <a:r>
              <a:rPr lang="en-US" altLang="en-US" dirty="0"/>
              <a:t>When using a wrench:</a:t>
            </a:r>
          </a:p>
          <a:p>
            <a:pPr lvl="1" eaLnBrk="1" hangingPunct="1"/>
            <a:r>
              <a:rPr lang="en-US" altLang="en-US" dirty="0"/>
              <a:t>Inspect the jaws of the wrench. Wrenches, including adjustable, pipe, end, and socket wrenches, should not be used when jaws are sprung to the point that slippage occurs.</a:t>
            </a:r>
          </a:p>
          <a:p>
            <a:pPr lvl="1" eaLnBrk="1" hangingPunct="1"/>
            <a:r>
              <a:rPr lang="en-US" altLang="en-US" dirty="0"/>
              <a:t>Select wrenches that have non-slip, soft-coated handles.</a:t>
            </a:r>
          </a:p>
          <a:p>
            <a:pPr lvl="1" eaLnBrk="1" hangingPunct="1"/>
            <a:r>
              <a:rPr lang="en-US" altLang="en-US" dirty="0"/>
              <a:t>Turn wrenches toward your body because you have better control over the work.</a:t>
            </a:r>
          </a:p>
          <a:p>
            <a:pPr lvl="1" eaLnBrk="1" hangingPunct="1"/>
            <a:r>
              <a:rPr lang="en-US" altLang="en-US" dirty="0"/>
              <a:t>When possible, try to clear the area around your wrench work in case the wrench slips or the object you are working on breaks loose. This will prevent your hand from smashing into a nearby object.</a:t>
            </a:r>
          </a:p>
          <a:p>
            <a:pPr lvl="1" eaLnBrk="1" hangingPunct="1"/>
            <a:r>
              <a:rPr lang="en-US" altLang="en-US" dirty="0"/>
              <a:t>Do not use a “cheater bar” with a wrench to get the extra leverage you think you need.</a:t>
            </a:r>
          </a:p>
          <a:p>
            <a:pPr eaLnBrk="1" hangingPunct="1"/>
            <a:r>
              <a:rPr lang="en-US" altLang="en-US" i="1" dirty="0"/>
              <a:t>Bring in wrenches commonly used in your workplace and demonstrate wrench safety.</a:t>
            </a:r>
            <a:endParaRPr lang="en-US" altLang="en-US" dirty="0"/>
          </a:p>
        </p:txBody>
      </p:sp>
    </p:spTree>
    <p:extLst>
      <p:ext uri="{BB962C8B-B14F-4D97-AF65-F5344CB8AC3E}">
        <p14:creationId xmlns:p14="http://schemas.microsoft.com/office/powerpoint/2010/main" val="2038901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6C8E9C01-5C59-F748-BE9C-D628EAE0669B}" type="slidenum">
              <a:rPr lang="en-US" altLang="en-US">
                <a:latin typeface="Times New Roman" charset="0"/>
              </a:rPr>
              <a:pPr/>
              <a:t>2</a:t>
            </a:fld>
            <a:endParaRPr lang="en-US" altLang="en-US">
              <a:latin typeface="Times New Roman" charset="0"/>
            </a:endParaRPr>
          </a:p>
        </p:txBody>
      </p:sp>
      <p:sp>
        <p:nvSpPr>
          <p:cNvPr id="186372" name="Rectangle 4"/>
          <p:cNvSpPr>
            <a:spLocks noGrp="1" noRot="1" noChangeAspect="1" noChangeArrowheads="1" noTextEdit="1"/>
          </p:cNvSpPr>
          <p:nvPr>
            <p:ph type="sldImg"/>
          </p:nvPr>
        </p:nvSpPr>
        <p:spPr>
          <a:ln/>
        </p:spPr>
      </p:sp>
      <p:sp>
        <p:nvSpPr>
          <p:cNvPr id="186373" name="Rectangle 5"/>
          <p:cNvSpPr>
            <a:spLocks noGrp="1" noChangeArrowheads="1"/>
          </p:cNvSpPr>
          <p:nvPr>
            <p:ph type="body" idx="1"/>
          </p:nvPr>
        </p:nvSpPr>
        <p:spPr/>
        <p:txBody>
          <a:bodyPr/>
          <a:lstStyle/>
          <a:p>
            <a:pPr eaLnBrk="1" hangingPunct="1"/>
            <a:r>
              <a:rPr lang="en-US" altLang="en-US" b="1" dirty="0"/>
              <a:t>Slide Show Notes</a:t>
            </a:r>
            <a:endParaRPr lang="en-US" altLang="en-US" dirty="0"/>
          </a:p>
          <a:p>
            <a:pPr eaLnBrk="1" hangingPunct="1"/>
            <a:r>
              <a:rPr lang="en-US" altLang="en-US" dirty="0"/>
              <a:t>By the end of the training session, you will be able to:</a:t>
            </a:r>
          </a:p>
          <a:p>
            <a:pPr lvl="1" eaLnBrk="1" hangingPunct="1"/>
            <a:r>
              <a:rPr lang="en-US" altLang="en-US" dirty="0"/>
              <a:t>Identify the hazards of hand tools</a:t>
            </a:r>
          </a:p>
          <a:p>
            <a:pPr lvl="1" eaLnBrk="1" hangingPunct="1"/>
            <a:r>
              <a:rPr lang="en-US" altLang="en-US" dirty="0" smtClean="0"/>
              <a:t>Understand </a:t>
            </a:r>
            <a:r>
              <a:rPr lang="en-US" altLang="en-US" dirty="0"/>
              <a:t>common safety practices for specific types of </a:t>
            </a:r>
            <a:r>
              <a:rPr lang="en-US" altLang="en-US" dirty="0" smtClean="0"/>
              <a:t>tools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altLang="en-US" dirty="0" smtClean="0"/>
              <a:t>Take precautions against injury</a:t>
            </a:r>
          </a:p>
          <a:p>
            <a:pPr lvl="1"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1137289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83DB09AA-A10D-B841-ADA7-1764C86627FF}" type="slidenum">
              <a:rPr lang="en-US" altLang="en-US">
                <a:latin typeface="Times New Roman" charset="0"/>
              </a:rPr>
              <a:pPr/>
              <a:t>20</a:t>
            </a:fld>
            <a:endParaRPr lang="en-US" altLang="en-US">
              <a:latin typeface="Times New Roman" charset="0"/>
            </a:endParaRPr>
          </a:p>
        </p:txBody>
      </p:sp>
      <p:sp>
        <p:nvSpPr>
          <p:cNvPr id="225284" name="Rectangle 4"/>
          <p:cNvSpPr>
            <a:spLocks noGrp="1" noRot="1" noChangeAspect="1" noChangeArrowheads="1" noTextEdit="1"/>
          </p:cNvSpPr>
          <p:nvPr>
            <p:ph type="sldImg"/>
          </p:nvPr>
        </p:nvSpPr>
        <p:spPr>
          <a:ln/>
        </p:spPr>
      </p:sp>
      <p:sp>
        <p:nvSpPr>
          <p:cNvPr id="225285" name="Rectangle 5"/>
          <p:cNvSpPr>
            <a:spLocks noGrp="1" noChangeArrowheads="1"/>
          </p:cNvSpPr>
          <p:nvPr>
            <p:ph type="body" idx="1"/>
          </p:nvPr>
        </p:nvSpPr>
        <p:spPr/>
        <p:txBody>
          <a:bodyPr/>
          <a:lstStyle/>
          <a:p>
            <a:pPr eaLnBrk="1" hangingPunct="1"/>
            <a:r>
              <a:rPr lang="en-US" altLang="en-US" b="1" dirty="0"/>
              <a:t>Slide Show Notes</a:t>
            </a:r>
            <a:endParaRPr lang="en-US" altLang="en-US" dirty="0"/>
          </a:p>
          <a:p>
            <a:pPr eaLnBrk="1" hangingPunct="1"/>
            <a:r>
              <a:rPr lang="en-US" altLang="en-US" dirty="0"/>
              <a:t>When using a </a:t>
            </a:r>
            <a:r>
              <a:rPr lang="en-US" altLang="en-US" dirty="0" smtClean="0"/>
              <a:t>Hydraulic</a:t>
            </a:r>
            <a:r>
              <a:rPr lang="en-US" altLang="en-US" baseline="0" dirty="0" smtClean="0"/>
              <a:t> Impact Wrench</a:t>
            </a:r>
            <a:r>
              <a:rPr lang="en-US" altLang="en-US" dirty="0" smtClean="0"/>
              <a:t>:</a:t>
            </a:r>
            <a:endParaRPr lang="en-US" altLang="en-US" dirty="0"/>
          </a:p>
          <a:p>
            <a:pPr lvl="1" eaLnBrk="1" hangingPunct="1"/>
            <a:r>
              <a:rPr lang="en-US" altLang="en-US" dirty="0"/>
              <a:t>Inspect the </a:t>
            </a:r>
            <a:r>
              <a:rPr lang="en-US" altLang="en-US" dirty="0" smtClean="0"/>
              <a:t>fittings,</a:t>
            </a:r>
            <a:r>
              <a:rPr lang="en-US" altLang="en-US" baseline="0" dirty="0" smtClean="0"/>
              <a:t> make sure there are no leaks in the hoses or fittings</a:t>
            </a:r>
            <a:r>
              <a:rPr lang="en-US" altLang="en-US" dirty="0" smtClean="0"/>
              <a:t>.</a:t>
            </a:r>
            <a:endParaRPr lang="en-US" altLang="en-US" dirty="0"/>
          </a:p>
          <a:p>
            <a:pPr lvl="1" eaLnBrk="1" hangingPunct="1"/>
            <a:r>
              <a:rPr lang="en-US" altLang="en-US" dirty="0"/>
              <a:t>Inspect the handle and the impact head for any signs of damage.</a:t>
            </a:r>
          </a:p>
          <a:p>
            <a:pPr lvl="1" eaLnBrk="1" hangingPunct="1"/>
            <a:r>
              <a:rPr lang="en-US" altLang="en-US" dirty="0"/>
              <a:t>Do not </a:t>
            </a:r>
            <a:r>
              <a:rPr lang="en-US" altLang="en-US" dirty="0" smtClean="0"/>
              <a:t>use if the impact head or attachments are damaged. </a:t>
            </a:r>
            <a:endParaRPr lang="en-US" altLang="en-US" dirty="0"/>
          </a:p>
          <a:p>
            <a:pPr lvl="1" eaLnBrk="1" hangingPunct="1"/>
            <a:r>
              <a:rPr lang="en-US" altLang="en-US" dirty="0" smtClean="0"/>
              <a:t>Wear</a:t>
            </a:r>
            <a:r>
              <a:rPr lang="en-US" altLang="en-US" baseline="0" dirty="0" smtClean="0"/>
              <a:t> safety glasses, gloves and possibly hearing protection</a:t>
            </a:r>
            <a:r>
              <a:rPr lang="en-US" altLang="en-US" dirty="0" smtClean="0"/>
              <a:t>.</a:t>
            </a:r>
            <a:endParaRPr lang="en-US" altLang="en-US" dirty="0"/>
          </a:p>
          <a:p>
            <a:pPr eaLnBrk="1" hangingPunct="1"/>
            <a:r>
              <a:rPr lang="en-US" altLang="en-US" i="1" dirty="0"/>
              <a:t>Bring in </a:t>
            </a:r>
            <a:r>
              <a:rPr lang="en-US" altLang="en-US" i="1" dirty="0" smtClean="0"/>
              <a:t>hydraulic</a:t>
            </a:r>
            <a:r>
              <a:rPr lang="en-US" altLang="en-US" i="1" baseline="0" dirty="0" smtClean="0"/>
              <a:t> impact wrenches</a:t>
            </a:r>
            <a:r>
              <a:rPr lang="en-US" altLang="en-US" i="1" dirty="0" smtClean="0"/>
              <a:t> </a:t>
            </a:r>
            <a:r>
              <a:rPr lang="en-US" altLang="en-US" i="1" dirty="0"/>
              <a:t>commonly used in your workplace and demonstrate </a:t>
            </a:r>
            <a:r>
              <a:rPr lang="en-US" altLang="en-US" i="1" dirty="0" smtClean="0"/>
              <a:t>inspecting</a:t>
            </a:r>
            <a:r>
              <a:rPr lang="en-US" altLang="en-US" i="1" baseline="0" dirty="0" smtClean="0"/>
              <a:t> and using them safely</a:t>
            </a:r>
            <a:r>
              <a:rPr lang="en-US" altLang="en-US" i="1" dirty="0" smtClean="0"/>
              <a:t>.</a:t>
            </a:r>
            <a:endParaRPr lang="en-US" altLang="en-US" dirty="0"/>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1211696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D5FC93F8-02C2-544C-B199-61DE4EF359EB}" type="slidenum">
              <a:rPr lang="en-US" altLang="en-US">
                <a:latin typeface="Times New Roman" charset="0"/>
              </a:rPr>
              <a:pPr/>
              <a:t>21</a:t>
            </a:fld>
            <a:endParaRPr lang="en-US" altLang="en-US">
              <a:latin typeface="Times New Roman" charset="0"/>
            </a:endParaRPr>
          </a:p>
        </p:txBody>
      </p:sp>
      <p:sp>
        <p:nvSpPr>
          <p:cNvPr id="227332" name="Rectangle 4"/>
          <p:cNvSpPr>
            <a:spLocks noGrp="1" noRot="1" noChangeAspect="1" noChangeArrowheads="1" noTextEdit="1"/>
          </p:cNvSpPr>
          <p:nvPr>
            <p:ph type="sldImg"/>
          </p:nvPr>
        </p:nvSpPr>
        <p:spPr>
          <a:ln/>
        </p:spPr>
      </p:sp>
      <p:sp>
        <p:nvSpPr>
          <p:cNvPr id="227333" name="Rectangle 5"/>
          <p:cNvSpPr>
            <a:spLocks noGrp="1" noChangeArrowheads="1"/>
          </p:cNvSpPr>
          <p:nvPr>
            <p:ph type="body" idx="1"/>
          </p:nvPr>
        </p:nvSpPr>
        <p:spPr/>
        <p:txBody>
          <a:bodyPr/>
          <a:lstStyle/>
          <a:p>
            <a:pPr eaLnBrk="1" hangingPunct="1"/>
            <a:r>
              <a:rPr lang="en-US" altLang="en-US" b="1"/>
              <a:t>Slide Show Notes</a:t>
            </a:r>
            <a:endParaRPr lang="en-US" altLang="en-US"/>
          </a:p>
          <a:p>
            <a:pPr eaLnBrk="1" hangingPunct="1"/>
            <a:r>
              <a:rPr lang="en-US" altLang="en-US"/>
              <a:t>When using a file:</a:t>
            </a:r>
          </a:p>
          <a:p>
            <a:pPr lvl="1" eaLnBrk="1" hangingPunct="1"/>
            <a:r>
              <a:rPr lang="en-US" altLang="en-US"/>
              <a:t>Make sure the file blades are clean and sharp.</a:t>
            </a:r>
          </a:p>
          <a:p>
            <a:pPr lvl="1" eaLnBrk="1" hangingPunct="1"/>
            <a:r>
              <a:rPr lang="en-US" altLang="en-US"/>
              <a:t>If the file has a handle, inspect it for any signs of damage such as cracks or splinters.</a:t>
            </a:r>
          </a:p>
          <a:p>
            <a:pPr lvl="1" eaLnBrk="1" hangingPunct="1"/>
            <a:r>
              <a:rPr lang="en-US" altLang="en-US"/>
              <a:t>File with a motion away from your body.</a:t>
            </a:r>
          </a:p>
          <a:p>
            <a:pPr lvl="1" eaLnBrk="1" hangingPunct="1"/>
            <a:r>
              <a:rPr lang="en-US" altLang="en-US"/>
              <a:t>Do not try to pry or hammer with a file.</a:t>
            </a:r>
          </a:p>
          <a:p>
            <a:pPr eaLnBrk="1" hangingPunct="1"/>
            <a:r>
              <a:rPr lang="en-US" altLang="en-US" i="1"/>
              <a:t>Bring in files commonly used in your workplace and demonstrate file safety.</a:t>
            </a:r>
            <a:endParaRPr lang="en-US" altLang="en-US"/>
          </a:p>
        </p:txBody>
      </p:sp>
    </p:spTree>
    <p:extLst>
      <p:ext uri="{BB962C8B-B14F-4D97-AF65-F5344CB8AC3E}">
        <p14:creationId xmlns:p14="http://schemas.microsoft.com/office/powerpoint/2010/main" val="1636030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D4196EF1-6C10-3340-8CFF-375B02F4ABB8}" type="slidenum">
              <a:rPr lang="en-US" altLang="en-US">
                <a:latin typeface="Times New Roman" charset="0"/>
              </a:rPr>
              <a:pPr/>
              <a:t>22</a:t>
            </a:fld>
            <a:endParaRPr lang="en-US" altLang="en-US">
              <a:latin typeface="Times New Roman" charset="0"/>
            </a:endParaRPr>
          </a:p>
        </p:txBody>
      </p:sp>
      <p:sp>
        <p:nvSpPr>
          <p:cNvPr id="243716" name="Rectangle 4"/>
          <p:cNvSpPr>
            <a:spLocks noGrp="1" noRot="1" noChangeAspect="1" noChangeArrowheads="1" noTextEdit="1"/>
          </p:cNvSpPr>
          <p:nvPr>
            <p:ph type="sldImg"/>
          </p:nvPr>
        </p:nvSpPr>
        <p:spPr>
          <a:ln/>
        </p:spPr>
      </p:sp>
      <p:sp>
        <p:nvSpPr>
          <p:cNvPr id="243717" name="Rectangle 5"/>
          <p:cNvSpPr>
            <a:spLocks noGrp="1" noChangeArrowheads="1"/>
          </p:cNvSpPr>
          <p:nvPr>
            <p:ph type="body" idx="1"/>
          </p:nvPr>
        </p:nvSpPr>
        <p:spPr/>
        <p:txBody>
          <a:bodyPr/>
          <a:lstStyle/>
          <a:p>
            <a:pPr eaLnBrk="1" hangingPunct="1"/>
            <a:r>
              <a:rPr lang="en-US" altLang="en-US" b="1" dirty="0"/>
              <a:t>Slide Show Notes</a:t>
            </a:r>
            <a:endParaRPr lang="en-US" altLang="en-US" dirty="0"/>
          </a:p>
          <a:p>
            <a:pPr eaLnBrk="1" hangingPunct="1"/>
            <a:r>
              <a:rPr lang="en-US" altLang="en-US" dirty="0"/>
              <a:t>When using pliers:</a:t>
            </a:r>
          </a:p>
          <a:p>
            <a:pPr lvl="1" eaLnBrk="1" hangingPunct="1"/>
            <a:r>
              <a:rPr lang="en-US" altLang="en-US" dirty="0"/>
              <a:t>Inspect the pliers for any signs of damage.</a:t>
            </a:r>
          </a:p>
          <a:p>
            <a:pPr lvl="1" eaLnBrk="1" hangingPunct="1"/>
            <a:r>
              <a:rPr lang="en-US" altLang="en-US" dirty="0"/>
              <a:t>Use pliers that have soft, non-slip grip handles.</a:t>
            </a:r>
          </a:p>
          <a:p>
            <a:pPr lvl="1" eaLnBrk="1" hangingPunct="1"/>
            <a:r>
              <a:rPr lang="en-US" altLang="en-US" dirty="0"/>
              <a:t>Use locking pliers if continuous force is needed to hold firmly to an object for a period of time.</a:t>
            </a:r>
          </a:p>
          <a:p>
            <a:pPr lvl="1" eaLnBrk="1" hangingPunct="1"/>
            <a:r>
              <a:rPr lang="en-US" altLang="en-US" dirty="0"/>
              <a:t>Select pliers that can be used in either hand.</a:t>
            </a:r>
          </a:p>
          <a:p>
            <a:pPr eaLnBrk="1" hangingPunct="1"/>
            <a:r>
              <a:rPr lang="en-US" altLang="en-US" i="1" dirty="0"/>
              <a:t>Bring in pliers commonly used in your workplace and demonstrate plier safety.</a:t>
            </a:r>
            <a:endParaRPr lang="en-US" altLang="en-US" dirty="0"/>
          </a:p>
        </p:txBody>
      </p:sp>
    </p:spTree>
    <p:extLst>
      <p:ext uri="{BB962C8B-B14F-4D97-AF65-F5344CB8AC3E}">
        <p14:creationId xmlns:p14="http://schemas.microsoft.com/office/powerpoint/2010/main" val="1808490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E0DF8D73-04DD-8042-A30A-136E3CFF3090}" type="slidenum">
              <a:rPr lang="en-US" altLang="en-US">
                <a:latin typeface="Times New Roman" charset="0"/>
              </a:rPr>
              <a:pPr/>
              <a:t>23</a:t>
            </a:fld>
            <a:endParaRPr lang="en-US" altLang="en-US">
              <a:latin typeface="Times New Roman" charset="0"/>
            </a:endParaRPr>
          </a:p>
        </p:txBody>
      </p:sp>
      <p:sp>
        <p:nvSpPr>
          <p:cNvPr id="229380" name="Rectangle 4"/>
          <p:cNvSpPr>
            <a:spLocks noGrp="1" noRot="1" noChangeAspect="1" noChangeArrowheads="1" noTextEdit="1"/>
          </p:cNvSpPr>
          <p:nvPr>
            <p:ph type="sldImg"/>
          </p:nvPr>
        </p:nvSpPr>
        <p:spPr>
          <a:ln/>
        </p:spPr>
      </p:sp>
      <p:sp>
        <p:nvSpPr>
          <p:cNvPr id="229381" name="Rectangle 5"/>
          <p:cNvSpPr>
            <a:spLocks noGrp="1" noChangeArrowheads="1"/>
          </p:cNvSpPr>
          <p:nvPr>
            <p:ph type="body" idx="1"/>
          </p:nvPr>
        </p:nvSpPr>
        <p:spPr/>
        <p:txBody>
          <a:bodyPr/>
          <a:lstStyle/>
          <a:p>
            <a:pPr eaLnBrk="1" hangingPunct="1"/>
            <a:r>
              <a:rPr lang="en-US" altLang="en-US" b="1" dirty="0"/>
              <a:t>Slide Show Notes</a:t>
            </a:r>
          </a:p>
          <a:p>
            <a:pPr eaLnBrk="1" hangingPunct="1"/>
            <a:r>
              <a:rPr lang="en-US" altLang="en-US" dirty="0"/>
              <a:t>When using hand </a:t>
            </a:r>
            <a:r>
              <a:rPr lang="en-US" altLang="en-US" dirty="0" smtClean="0"/>
              <a:t>snips or side cutters:</a:t>
            </a:r>
            <a:endParaRPr lang="en-US" altLang="en-US" dirty="0"/>
          </a:p>
          <a:p>
            <a:pPr lvl="1" eaLnBrk="1" hangingPunct="1"/>
            <a:r>
              <a:rPr lang="en-US" altLang="en-US" dirty="0"/>
              <a:t>Blades should be sharp.</a:t>
            </a:r>
          </a:p>
          <a:p>
            <a:pPr lvl="1" eaLnBrk="1" hangingPunct="1"/>
            <a:r>
              <a:rPr lang="en-US" altLang="en-US" dirty="0"/>
              <a:t>Handle grips should be in good condition to prevent slippage.</a:t>
            </a:r>
          </a:p>
          <a:p>
            <a:pPr lvl="1" eaLnBrk="1" hangingPunct="1"/>
            <a:r>
              <a:rPr lang="en-US" altLang="en-US" dirty="0"/>
              <a:t>Spring-loaded handles should return to open position.</a:t>
            </a:r>
          </a:p>
          <a:p>
            <a:pPr lvl="1" eaLnBrk="1" hangingPunct="1"/>
            <a:r>
              <a:rPr lang="en-US" altLang="en-US" dirty="0"/>
              <a:t>Wear cut-resistant gloves if cutting sheet metal.</a:t>
            </a:r>
          </a:p>
          <a:p>
            <a:pPr lvl="1" eaLnBrk="1" hangingPunct="1"/>
            <a:r>
              <a:rPr lang="en-US" altLang="en-US" dirty="0"/>
              <a:t>Cut away from your body.</a:t>
            </a:r>
          </a:p>
          <a:p>
            <a:pPr eaLnBrk="1" hangingPunct="1"/>
            <a:r>
              <a:rPr lang="en-US" altLang="en-US" i="1" dirty="0"/>
              <a:t>Bring in hand </a:t>
            </a:r>
            <a:r>
              <a:rPr lang="en-US" altLang="en-US" i="1" dirty="0" smtClean="0"/>
              <a:t>snips and side cutters </a:t>
            </a:r>
            <a:r>
              <a:rPr lang="en-US" altLang="en-US" i="1" dirty="0"/>
              <a:t>commonly used in your workplace and demonstrate </a:t>
            </a:r>
            <a:r>
              <a:rPr lang="en-US" altLang="en-US" i="1" dirty="0" smtClean="0"/>
              <a:t>using</a:t>
            </a:r>
            <a:r>
              <a:rPr lang="en-US" altLang="en-US" i="1" baseline="0" dirty="0" smtClean="0"/>
              <a:t> them</a:t>
            </a:r>
            <a:r>
              <a:rPr lang="en-US" altLang="en-US" i="1" dirty="0" smtClean="0"/>
              <a:t> </a:t>
            </a:r>
            <a:r>
              <a:rPr lang="en-US" altLang="en-US" i="1" dirty="0"/>
              <a:t>safety.</a:t>
            </a:r>
            <a:endParaRPr lang="en-US" altLang="en-US" dirty="0"/>
          </a:p>
        </p:txBody>
      </p:sp>
    </p:spTree>
    <p:extLst>
      <p:ext uri="{BB962C8B-B14F-4D97-AF65-F5344CB8AC3E}">
        <p14:creationId xmlns:p14="http://schemas.microsoft.com/office/powerpoint/2010/main" val="422718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D95F59AB-08C3-AD4B-AF91-99008C9759DC}" type="slidenum">
              <a:rPr lang="en-US" altLang="en-US">
                <a:latin typeface="Times New Roman" charset="0"/>
              </a:rPr>
              <a:pPr/>
              <a:t>24</a:t>
            </a:fld>
            <a:endParaRPr lang="en-US" altLang="en-US">
              <a:latin typeface="Times New Roman" charset="0"/>
            </a:endParaRPr>
          </a:p>
        </p:txBody>
      </p:sp>
      <p:sp>
        <p:nvSpPr>
          <p:cNvPr id="235524" name="Rectangle 4"/>
          <p:cNvSpPr>
            <a:spLocks noGrp="1" noRot="1" noChangeAspect="1" noChangeArrowheads="1" noTextEdit="1"/>
          </p:cNvSpPr>
          <p:nvPr>
            <p:ph type="sldImg"/>
          </p:nvPr>
        </p:nvSpPr>
        <p:spPr>
          <a:ln/>
        </p:spPr>
      </p:sp>
      <p:sp>
        <p:nvSpPr>
          <p:cNvPr id="235525" name="Rectangle 5"/>
          <p:cNvSpPr>
            <a:spLocks noGrp="1" noChangeArrowheads="1"/>
          </p:cNvSpPr>
          <p:nvPr>
            <p:ph type="body" idx="1"/>
          </p:nvPr>
        </p:nvSpPr>
        <p:spPr/>
        <p:txBody>
          <a:bodyPr/>
          <a:lstStyle/>
          <a:p>
            <a:pPr eaLnBrk="1" hangingPunct="1"/>
            <a:r>
              <a:rPr lang="en-US" altLang="en-US" b="1" dirty="0"/>
              <a:t>Slide Show Notes</a:t>
            </a:r>
            <a:endParaRPr lang="en-US" altLang="en-US" dirty="0"/>
          </a:p>
          <a:p>
            <a:pPr eaLnBrk="1" hangingPunct="1"/>
            <a:r>
              <a:rPr lang="en-US" altLang="en-US" dirty="0" smtClean="0"/>
              <a:t>When using bolt and cable cutters;</a:t>
            </a:r>
          </a:p>
          <a:p>
            <a:pPr eaLnBrk="1" hangingPunct="1"/>
            <a:r>
              <a:rPr lang="en-US" altLang="en-US" dirty="0" smtClean="0"/>
              <a:t>	Inspect the blades and handles for defects</a:t>
            </a:r>
          </a:p>
          <a:p>
            <a:pPr eaLnBrk="1" hangingPunct="1"/>
            <a:r>
              <a:rPr lang="en-US" altLang="en-US" dirty="0" smtClean="0"/>
              <a:t>	Keep the blades in the closed position when not in use</a:t>
            </a:r>
          </a:p>
          <a:p>
            <a:pPr eaLnBrk="1" hangingPunct="1"/>
            <a:r>
              <a:rPr lang="en-US" altLang="en-US" dirty="0" smtClean="0"/>
              <a:t>	Cut the cables and wire so that the wire does not spring back and cut you</a:t>
            </a:r>
          </a:p>
          <a:p>
            <a:pPr eaLnBrk="1" hangingPunct="1"/>
            <a:r>
              <a:rPr lang="en-US" altLang="en-US" dirty="0" smtClean="0"/>
              <a:t>	Wear gloves and safety glasses</a:t>
            </a:r>
          </a:p>
          <a:p>
            <a:pPr eaLnBrk="1" hangingPunct="1"/>
            <a:r>
              <a:rPr lang="en-US" altLang="en-US" dirty="0" smtClean="0"/>
              <a:t>	Always secure the objects of both ends while cutting</a:t>
            </a:r>
            <a:endParaRPr lang="en-US" altLang="en-US" dirty="0"/>
          </a:p>
          <a:p>
            <a:pPr eaLnBrk="1" hangingPunct="1"/>
            <a:r>
              <a:rPr lang="en-US" altLang="en-US" i="1" dirty="0"/>
              <a:t>Bring in </a:t>
            </a:r>
            <a:r>
              <a:rPr lang="en-US" altLang="en-US" i="1" dirty="0" smtClean="0"/>
              <a:t>bolt</a:t>
            </a:r>
            <a:r>
              <a:rPr lang="en-US" altLang="en-US" i="1" baseline="0" dirty="0" smtClean="0"/>
              <a:t> and cable</a:t>
            </a:r>
            <a:r>
              <a:rPr lang="en-US" altLang="en-US" i="1" dirty="0" smtClean="0"/>
              <a:t> </a:t>
            </a:r>
            <a:r>
              <a:rPr lang="en-US" altLang="en-US" i="1" dirty="0"/>
              <a:t>cutters commonly used in your workplace and demonstrate </a:t>
            </a:r>
            <a:r>
              <a:rPr lang="en-US" altLang="en-US" i="1" dirty="0" smtClean="0"/>
              <a:t>using</a:t>
            </a:r>
            <a:r>
              <a:rPr lang="en-US" altLang="en-US" i="1" baseline="0" dirty="0" smtClean="0"/>
              <a:t> them</a:t>
            </a:r>
            <a:r>
              <a:rPr lang="en-US" altLang="en-US" i="1" dirty="0" smtClean="0"/>
              <a:t> </a:t>
            </a:r>
            <a:r>
              <a:rPr lang="en-US" altLang="en-US" i="1" dirty="0"/>
              <a:t>safety.</a:t>
            </a:r>
            <a:endParaRPr lang="en-US" altLang="en-US" dirty="0"/>
          </a:p>
        </p:txBody>
      </p:sp>
    </p:spTree>
    <p:extLst>
      <p:ext uri="{BB962C8B-B14F-4D97-AF65-F5344CB8AC3E}">
        <p14:creationId xmlns:p14="http://schemas.microsoft.com/office/powerpoint/2010/main" val="1010743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4B1D8B5F-CC14-9C41-8D55-57D41A7C8B91}" type="slidenum">
              <a:rPr lang="en-US" altLang="en-US">
                <a:latin typeface="Times New Roman" charset="0"/>
              </a:rPr>
              <a:pPr/>
              <a:t>25</a:t>
            </a:fld>
            <a:endParaRPr lang="en-US" altLang="en-US">
              <a:latin typeface="Times New Roman" charset="0"/>
            </a:endParaRPr>
          </a:p>
        </p:txBody>
      </p:sp>
      <p:sp>
        <p:nvSpPr>
          <p:cNvPr id="231428" name="Rectangle 4"/>
          <p:cNvSpPr>
            <a:spLocks noGrp="1" noRot="1" noChangeAspect="1" noChangeArrowheads="1" noTextEdit="1"/>
          </p:cNvSpPr>
          <p:nvPr>
            <p:ph type="sldImg"/>
          </p:nvPr>
        </p:nvSpPr>
        <p:spPr>
          <a:ln/>
        </p:spPr>
      </p:sp>
      <p:sp>
        <p:nvSpPr>
          <p:cNvPr id="231429" name="Rectangle 5"/>
          <p:cNvSpPr>
            <a:spLocks noGrp="1" noChangeArrowheads="1"/>
          </p:cNvSpPr>
          <p:nvPr>
            <p:ph type="body" idx="1"/>
          </p:nvPr>
        </p:nvSpPr>
        <p:spPr/>
        <p:txBody>
          <a:bodyPr/>
          <a:lstStyle/>
          <a:p>
            <a:pPr eaLnBrk="1" hangingPunct="1"/>
            <a:r>
              <a:rPr lang="en-US" altLang="en-US" b="1" dirty="0"/>
              <a:t>Slide Show </a:t>
            </a:r>
            <a:r>
              <a:rPr lang="en-US" altLang="en-US" b="1" dirty="0" smtClean="0"/>
              <a:t>Notes</a:t>
            </a:r>
          </a:p>
          <a:p>
            <a:pPr eaLnBrk="1" hangingPunct="1"/>
            <a:r>
              <a:rPr lang="en-US" altLang="en-US" b="0" dirty="0" smtClean="0"/>
              <a:t>Tree Saw Safety:</a:t>
            </a:r>
          </a:p>
          <a:p>
            <a:pPr eaLnBrk="1" hangingPunct="1"/>
            <a:r>
              <a:rPr lang="en-US" altLang="en-US" b="0" dirty="0" smtClean="0"/>
              <a:t>	Inspect the handle</a:t>
            </a:r>
          </a:p>
          <a:p>
            <a:pPr eaLnBrk="1" hangingPunct="1"/>
            <a:r>
              <a:rPr lang="en-US" altLang="en-US" b="0" dirty="0" smtClean="0"/>
              <a:t>	Make</a:t>
            </a:r>
            <a:r>
              <a:rPr lang="en-US" altLang="en-US" b="0" baseline="0" dirty="0" smtClean="0"/>
              <a:t> sure the blade is firmly attached</a:t>
            </a:r>
          </a:p>
          <a:p>
            <a:pPr eaLnBrk="1" hangingPunct="1"/>
            <a:r>
              <a:rPr lang="en-US" altLang="en-US" b="0" baseline="0" dirty="0" smtClean="0"/>
              <a:t>	Use a firm grip so that the saw does not slip</a:t>
            </a:r>
          </a:p>
          <a:p>
            <a:pPr eaLnBrk="1" hangingPunct="1"/>
            <a:r>
              <a:rPr lang="en-US" altLang="en-US" b="0" baseline="0" dirty="0" smtClean="0"/>
              <a:t>	Keep hands and legs away from the cutting area</a:t>
            </a:r>
          </a:p>
          <a:p>
            <a:pPr eaLnBrk="1" hangingPunct="1"/>
            <a:r>
              <a:rPr lang="en-US" altLang="en-US" b="0" baseline="0" dirty="0" smtClean="0"/>
              <a:t>	Wear Safety glasses and gloves when using a saw</a:t>
            </a:r>
          </a:p>
          <a:p>
            <a:pPr eaLnBrk="1" hangingPunct="1"/>
            <a:r>
              <a:rPr lang="en-US" altLang="en-US" b="0" baseline="0" dirty="0" smtClean="0"/>
              <a:t>	Keep the blade protected when not in use</a:t>
            </a:r>
            <a:endParaRPr lang="en-US" altLang="en-US" b="0" dirty="0"/>
          </a:p>
          <a:p>
            <a:pPr eaLnBrk="1" hangingPunct="1"/>
            <a:r>
              <a:rPr lang="en-US" altLang="en-US" dirty="0"/>
              <a:t>When using an axe:</a:t>
            </a:r>
          </a:p>
          <a:p>
            <a:pPr lvl="1" eaLnBrk="1" hangingPunct="1"/>
            <a:r>
              <a:rPr lang="en-US" altLang="en-US" dirty="0"/>
              <a:t>Inspect the handle for any signs of cracking, splits, etc.</a:t>
            </a:r>
          </a:p>
          <a:p>
            <a:pPr lvl="1" eaLnBrk="1" hangingPunct="1"/>
            <a:r>
              <a:rPr lang="en-US" altLang="en-US" dirty="0"/>
              <a:t>Make sure the axe head is firmly attached to the handle.</a:t>
            </a:r>
          </a:p>
          <a:p>
            <a:pPr lvl="1" eaLnBrk="1" hangingPunct="1"/>
            <a:r>
              <a:rPr lang="en-US" altLang="en-US" dirty="0"/>
              <a:t>Hold the axe with a power grip, which includes all of your fingers wrapped around the handle.</a:t>
            </a:r>
          </a:p>
          <a:p>
            <a:pPr lvl="1" eaLnBrk="1" hangingPunct="1"/>
            <a:r>
              <a:rPr lang="en-US" altLang="en-US" dirty="0"/>
              <a:t>Keep your off-hand away from the axe’s strike zone.</a:t>
            </a:r>
          </a:p>
          <a:p>
            <a:pPr lvl="1" eaLnBrk="1" hangingPunct="1"/>
            <a:r>
              <a:rPr lang="en-US" altLang="en-US" dirty="0"/>
              <a:t>When using a 2-handed axe, make sure the area around you is clear of obstructions and other people. Stand with a wide stance and make sure you have good footing.</a:t>
            </a:r>
          </a:p>
          <a:p>
            <a:pPr lvl="1" eaLnBrk="1" hangingPunct="1"/>
            <a:r>
              <a:rPr lang="en-US" altLang="en-US" dirty="0"/>
              <a:t>Swing in such a way that if you were to miss the object you are trying to chop, the motion of your swing would not bring the axe toward you and strike your body.</a:t>
            </a:r>
          </a:p>
          <a:p>
            <a:pPr eaLnBrk="1" hangingPunct="1"/>
            <a:r>
              <a:rPr lang="en-US" altLang="en-US" i="1" dirty="0"/>
              <a:t>Bring in </a:t>
            </a:r>
            <a:r>
              <a:rPr lang="en-US" altLang="en-US" i="1" dirty="0" smtClean="0"/>
              <a:t>tree saws and axes </a:t>
            </a:r>
            <a:r>
              <a:rPr lang="en-US" altLang="en-US" i="1" dirty="0"/>
              <a:t>commonly used in your workplace and demonstrate axe safety.</a:t>
            </a:r>
            <a:endParaRPr lang="en-US" altLang="en-US" dirty="0"/>
          </a:p>
        </p:txBody>
      </p:sp>
    </p:spTree>
    <p:extLst>
      <p:ext uri="{BB962C8B-B14F-4D97-AF65-F5344CB8AC3E}">
        <p14:creationId xmlns:p14="http://schemas.microsoft.com/office/powerpoint/2010/main" val="5933981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BF2C9D6D-8E68-CA4D-9551-C7C4DEDA5D2F}" type="slidenum">
              <a:rPr lang="en-US" altLang="en-US">
                <a:latin typeface="Times New Roman" charset="0"/>
              </a:rPr>
              <a:pPr/>
              <a:t>26</a:t>
            </a:fld>
            <a:endParaRPr lang="en-US" altLang="en-US">
              <a:latin typeface="Times New Roman" charset="0"/>
            </a:endParaRPr>
          </a:p>
        </p:txBody>
      </p:sp>
      <p:sp>
        <p:nvSpPr>
          <p:cNvPr id="156676" name="Rectangle 4"/>
          <p:cNvSpPr>
            <a:spLocks noGrp="1" noRot="1" noChangeAspect="1" noChangeArrowheads="1" noTextEdit="1"/>
          </p:cNvSpPr>
          <p:nvPr>
            <p:ph type="sldImg"/>
          </p:nvPr>
        </p:nvSpPr>
        <p:spPr>
          <a:ln/>
        </p:spPr>
      </p:sp>
      <p:sp>
        <p:nvSpPr>
          <p:cNvPr id="156677" name="Rectangle 5"/>
          <p:cNvSpPr>
            <a:spLocks noGrp="1" noChangeArrowheads="1"/>
          </p:cNvSpPr>
          <p:nvPr>
            <p:ph type="body" idx="1"/>
          </p:nvPr>
        </p:nvSpPr>
        <p:spPr/>
        <p:txBody>
          <a:bodyPr/>
          <a:lstStyle/>
          <a:p>
            <a:pPr eaLnBrk="1" hangingPunct="1"/>
            <a:r>
              <a:rPr lang="en-US" altLang="en-US" b="1" dirty="0"/>
              <a:t>Slide Show Notes</a:t>
            </a:r>
            <a:endParaRPr lang="en-US" altLang="en-US" dirty="0"/>
          </a:p>
          <a:p>
            <a:pPr eaLnBrk="1" hangingPunct="1"/>
            <a:r>
              <a:rPr lang="en-US" altLang="en-US" dirty="0"/>
              <a:t>When using a handsaw:</a:t>
            </a:r>
          </a:p>
          <a:p>
            <a:pPr lvl="1" eaLnBrk="1" hangingPunct="1"/>
            <a:r>
              <a:rPr lang="en-US" altLang="en-US" dirty="0"/>
              <a:t>Make sure the blade is sharp. If not, sharpen the blade or replace it.</a:t>
            </a:r>
          </a:p>
          <a:p>
            <a:pPr lvl="1" eaLnBrk="1" hangingPunct="1"/>
            <a:r>
              <a:rPr lang="en-US" altLang="en-US" dirty="0"/>
              <a:t>Inspect the handle on the handsaw for signs of damage.</a:t>
            </a:r>
          </a:p>
          <a:p>
            <a:pPr lvl="1" eaLnBrk="1" hangingPunct="1"/>
            <a:r>
              <a:rPr lang="en-US" altLang="en-US" dirty="0"/>
              <a:t>Secure the object you are cutting in a vise or clamps.</a:t>
            </a:r>
          </a:p>
          <a:p>
            <a:pPr lvl="1" eaLnBrk="1" hangingPunct="1"/>
            <a:r>
              <a:rPr lang="en-US" altLang="en-US" dirty="0"/>
              <a:t>Cut back and forth in a smooth motion.</a:t>
            </a:r>
          </a:p>
          <a:p>
            <a:pPr lvl="1" eaLnBrk="1" hangingPunct="1"/>
            <a:r>
              <a:rPr lang="en-US" altLang="en-US" dirty="0"/>
              <a:t>Wear leather work gloves or cut-resistant gloves when handling saws.</a:t>
            </a:r>
          </a:p>
          <a:p>
            <a:pPr eaLnBrk="1" hangingPunct="1"/>
            <a:r>
              <a:rPr lang="en-US" altLang="en-US" i="1" dirty="0"/>
              <a:t>Bring in handsaws commonly used in your workplace and demonstrate handsaw safety.</a:t>
            </a:r>
            <a:endParaRPr lang="en-US" altLang="en-US" dirty="0"/>
          </a:p>
        </p:txBody>
      </p:sp>
    </p:spTree>
    <p:extLst>
      <p:ext uri="{BB962C8B-B14F-4D97-AF65-F5344CB8AC3E}">
        <p14:creationId xmlns:p14="http://schemas.microsoft.com/office/powerpoint/2010/main" val="616080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FF1554DD-43DE-1247-87D9-18E2BCB382B1}" type="slidenum">
              <a:rPr lang="en-US" altLang="en-US">
                <a:latin typeface="Times New Roman" charset="0"/>
              </a:rPr>
              <a:pPr/>
              <a:t>27</a:t>
            </a:fld>
            <a:endParaRPr lang="en-US" altLang="en-US">
              <a:latin typeface="Times New Roman" charset="0"/>
            </a:endParaRPr>
          </a:p>
        </p:txBody>
      </p:sp>
      <p:sp>
        <p:nvSpPr>
          <p:cNvPr id="158724" name="Rectangle 4"/>
          <p:cNvSpPr>
            <a:spLocks noGrp="1" noRot="1" noChangeAspect="1" noChangeArrowheads="1" noTextEdit="1"/>
          </p:cNvSpPr>
          <p:nvPr>
            <p:ph type="sldImg"/>
          </p:nvPr>
        </p:nvSpPr>
        <p:spPr>
          <a:ln/>
        </p:spPr>
      </p:sp>
      <p:sp>
        <p:nvSpPr>
          <p:cNvPr id="158725" name="Rectangle 5"/>
          <p:cNvSpPr>
            <a:spLocks noGrp="1" noChangeArrowheads="1"/>
          </p:cNvSpPr>
          <p:nvPr>
            <p:ph type="body" idx="1"/>
          </p:nvPr>
        </p:nvSpPr>
        <p:spPr/>
        <p:txBody>
          <a:bodyPr/>
          <a:lstStyle/>
          <a:p>
            <a:pPr eaLnBrk="1" hangingPunct="1"/>
            <a:r>
              <a:rPr lang="en-US" altLang="en-US" b="1" dirty="0"/>
              <a:t>Slide Show Notes</a:t>
            </a:r>
            <a:endParaRPr lang="en-US" altLang="en-US" dirty="0"/>
          </a:p>
          <a:p>
            <a:pPr lvl="1" eaLnBrk="1" hangingPunct="1"/>
            <a:r>
              <a:rPr lang="en-US" altLang="en-US" dirty="0"/>
              <a:t>Keep all tools in good condition with regular maintenance.</a:t>
            </a:r>
          </a:p>
          <a:p>
            <a:pPr lvl="1" eaLnBrk="1" hangingPunct="1"/>
            <a:r>
              <a:rPr lang="en-US" altLang="en-US" dirty="0"/>
              <a:t>Use the right tool for the job.</a:t>
            </a:r>
          </a:p>
          <a:p>
            <a:pPr lvl="1" eaLnBrk="1" hangingPunct="1"/>
            <a:r>
              <a:rPr lang="en-US" altLang="en-US" dirty="0"/>
              <a:t>Examine each tool for damage before use and do not use damaged tools.</a:t>
            </a:r>
          </a:p>
          <a:p>
            <a:pPr lvl="1" eaLnBrk="1" hangingPunct="1"/>
            <a:r>
              <a:rPr lang="en-US" altLang="en-US" dirty="0"/>
              <a:t>Operate tools in accordance with manufacturer’s instructions.</a:t>
            </a:r>
          </a:p>
          <a:p>
            <a:pPr lvl="1" eaLnBrk="1" hangingPunct="1"/>
            <a:r>
              <a:rPr lang="en-US" altLang="en-US" dirty="0"/>
              <a:t>Wear the appropriate PPE.</a:t>
            </a:r>
          </a:p>
          <a:p>
            <a:pPr eaLnBrk="1" hangingPunct="1"/>
            <a:r>
              <a:rPr lang="en-US" altLang="en-US" i="1" dirty="0"/>
              <a:t>If tool inspection sheets are available, pass around samples.</a:t>
            </a:r>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3377983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7A617D9E-2D8B-DC4B-8F23-F31CD3C95D52}" type="slidenum">
              <a:rPr lang="en-US" altLang="en-US">
                <a:latin typeface="Times New Roman" charset="0"/>
              </a:rPr>
              <a:pPr/>
              <a:t>28</a:t>
            </a:fld>
            <a:endParaRPr lang="en-US" altLang="en-US">
              <a:latin typeface="Times New Roman" charset="0"/>
            </a:endParaRPr>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p:txBody>
          <a:bodyPr/>
          <a:lstStyle/>
          <a:p>
            <a:pPr eaLnBrk="1" hangingPunct="1">
              <a:defRPr/>
            </a:pPr>
            <a:r>
              <a:rPr lang="en-US" altLang="en-US" b="1" smtClean="0"/>
              <a:t>Slide Show Notes</a:t>
            </a:r>
          </a:p>
          <a:p>
            <a:pPr lvl="1" eaLnBrk="1" hangingPunct="1">
              <a:defRPr/>
            </a:pPr>
            <a:r>
              <a:rPr lang="en-US" altLang="en-US" smtClean="0"/>
              <a:t>Do you have any questions regarding selecting hand tools?</a:t>
            </a:r>
          </a:p>
          <a:p>
            <a:pPr lvl="1" eaLnBrk="1" hangingPunct="1">
              <a:defRPr/>
            </a:pPr>
            <a:r>
              <a:rPr lang="en-US" altLang="en-US" smtClean="0"/>
              <a:t>Do you have any questions regarding the inspection and maintenance of hand tools?</a:t>
            </a:r>
          </a:p>
          <a:p>
            <a:pPr lvl="1" eaLnBrk="1" hangingPunct="1">
              <a:defRPr/>
            </a:pPr>
            <a:r>
              <a:rPr lang="en-US" altLang="en-US" smtClean="0"/>
              <a:t>Do you have any questions regarding general hand tool safe working practices?</a:t>
            </a:r>
          </a:p>
        </p:txBody>
      </p:sp>
    </p:spTree>
    <p:extLst>
      <p:ext uri="{BB962C8B-B14F-4D97-AF65-F5344CB8AC3E}">
        <p14:creationId xmlns:p14="http://schemas.microsoft.com/office/powerpoint/2010/main" val="1008467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D8BB6617-AE40-4840-9308-18524EEBB67A}" type="slidenum">
              <a:rPr lang="en-US" altLang="en-US">
                <a:latin typeface="Times New Roman" charset="0"/>
              </a:rPr>
              <a:pPr/>
              <a:t>3</a:t>
            </a:fld>
            <a:endParaRPr lang="en-US" altLang="en-US">
              <a:latin typeface="Times New Roman" charset="0"/>
            </a:endParaRPr>
          </a:p>
        </p:txBody>
      </p:sp>
      <p:sp>
        <p:nvSpPr>
          <p:cNvPr id="146436" name="Rectangle 4"/>
          <p:cNvSpPr>
            <a:spLocks noGrp="1" noRot="1" noChangeAspect="1" noChangeArrowheads="1" noTextEdit="1"/>
          </p:cNvSpPr>
          <p:nvPr>
            <p:ph type="sldImg"/>
          </p:nvPr>
        </p:nvSpPr>
        <p:spPr>
          <a:ln/>
        </p:spPr>
      </p:sp>
      <p:sp>
        <p:nvSpPr>
          <p:cNvPr id="146437" name="Rectangle 5"/>
          <p:cNvSpPr>
            <a:spLocks noGrp="1" noChangeArrowheads="1"/>
          </p:cNvSpPr>
          <p:nvPr>
            <p:ph type="body" idx="1"/>
          </p:nvPr>
        </p:nvSpPr>
        <p:spPr/>
        <p:txBody>
          <a:bodyPr/>
          <a:lstStyle/>
          <a:p>
            <a:pPr eaLnBrk="1" hangingPunct="1"/>
            <a:r>
              <a:rPr lang="en-US" altLang="en-US" b="1" dirty="0"/>
              <a:t>Slide Show Notes</a:t>
            </a:r>
            <a:endParaRPr lang="en-US" altLang="en-US" dirty="0"/>
          </a:p>
          <a:p>
            <a:pPr lvl="1" eaLnBrk="1" hangingPunct="1"/>
            <a:r>
              <a:rPr lang="en-US" altLang="en-US" dirty="0"/>
              <a:t>Hand tools are </a:t>
            </a:r>
            <a:r>
              <a:rPr lang="en-US" altLang="en-US" dirty="0" err="1"/>
              <a:t>nonpowered</a:t>
            </a:r>
            <a:r>
              <a:rPr lang="en-US" altLang="en-US" dirty="0"/>
              <a:t> tools that require human force in order to function and include anything from axes to wrenches.</a:t>
            </a:r>
          </a:p>
          <a:p>
            <a:pPr lvl="1" eaLnBrk="1" hangingPunct="1"/>
            <a:r>
              <a:rPr lang="en-US" altLang="en-US" dirty="0"/>
              <a:t>Other common examples of hand tools include screwdrivers, hammers, punches, handsaws, chisels, files, snips, axes, knives, box cutters, wrenches, pry bars, hooks, and pliers</a:t>
            </a:r>
          </a:p>
          <a:p>
            <a:pPr eaLnBrk="1" hangingPunct="1"/>
            <a:r>
              <a:rPr lang="en-US" altLang="en-US" i="1" dirty="0"/>
              <a:t>Modify this slide to list the specific types of hand tools used at your facility.</a:t>
            </a:r>
          </a:p>
          <a:p>
            <a:pPr eaLnBrk="1" hangingPunct="1"/>
            <a:r>
              <a:rPr lang="en-US" altLang="en-US" i="1" dirty="0"/>
              <a:t>Bring examples of the hand tools used at your workplace. </a:t>
            </a:r>
            <a:endParaRPr lang="en-US" altLang="en-US" dirty="0"/>
          </a:p>
        </p:txBody>
      </p:sp>
    </p:spTree>
    <p:extLst>
      <p:ext uri="{BB962C8B-B14F-4D97-AF65-F5344CB8AC3E}">
        <p14:creationId xmlns:p14="http://schemas.microsoft.com/office/powerpoint/2010/main" val="639756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680BBA7D-3B37-8D47-A5C9-129E316258B7}" type="slidenum">
              <a:rPr lang="en-US" altLang="en-US">
                <a:latin typeface="Times New Roman" charset="0"/>
              </a:rPr>
              <a:pPr/>
              <a:t>4</a:t>
            </a:fld>
            <a:endParaRPr lang="en-US" altLang="en-US">
              <a:latin typeface="Times New Roman" charset="0"/>
            </a:endParaRPr>
          </a:p>
        </p:txBody>
      </p:sp>
      <p:sp>
        <p:nvSpPr>
          <p:cNvPr id="194564" name="Rectangle 4"/>
          <p:cNvSpPr>
            <a:spLocks noGrp="1" noRot="1" noChangeAspect="1" noChangeArrowheads="1" noTextEdit="1"/>
          </p:cNvSpPr>
          <p:nvPr>
            <p:ph type="sldImg"/>
          </p:nvPr>
        </p:nvSpPr>
        <p:spPr>
          <a:ln/>
        </p:spPr>
      </p:sp>
      <p:sp>
        <p:nvSpPr>
          <p:cNvPr id="194565" name="Rectangle 5"/>
          <p:cNvSpPr>
            <a:spLocks noGrp="1" noChangeArrowheads="1"/>
          </p:cNvSpPr>
          <p:nvPr>
            <p:ph type="body" idx="1"/>
          </p:nvPr>
        </p:nvSpPr>
        <p:spPr/>
        <p:txBody>
          <a:bodyPr/>
          <a:lstStyle/>
          <a:p>
            <a:pPr eaLnBrk="1" hangingPunct="1"/>
            <a:r>
              <a:rPr lang="en-US" altLang="en-US" b="1" dirty="0"/>
              <a:t>Slide Show Notes</a:t>
            </a:r>
            <a:endParaRPr lang="en-US" altLang="en-US" dirty="0"/>
          </a:p>
          <a:p>
            <a:pPr eaLnBrk="1" hangingPunct="1"/>
            <a:r>
              <a:rPr lang="en-US" altLang="en-US" dirty="0"/>
              <a:t>The greatest hazards posed by hand tools result from misuse and improper maintenance.</a:t>
            </a:r>
          </a:p>
          <a:p>
            <a:pPr lvl="1" eaLnBrk="1" hangingPunct="1"/>
            <a:r>
              <a:rPr lang="en-US" altLang="en-US" dirty="0"/>
              <a:t>Using a screwdriver as a chisel may cause the tip of the screwdriver to break and fly, hitting the user or other employees. </a:t>
            </a:r>
          </a:p>
          <a:p>
            <a:pPr lvl="1" eaLnBrk="1" hangingPunct="1"/>
            <a:r>
              <a:rPr lang="en-US" altLang="en-US" dirty="0"/>
              <a:t>If a wooden handle on a tool such as a hammer or an axe is loose, splintered, or cracked, the head of the tool may fly off and strike the user or another worker. </a:t>
            </a:r>
          </a:p>
          <a:p>
            <a:pPr lvl="1" eaLnBrk="1" hangingPunct="1"/>
            <a:r>
              <a:rPr lang="en-US" altLang="en-US" dirty="0"/>
              <a:t>A wrench must not be used if its jaws are sprung, because it might slip. </a:t>
            </a:r>
          </a:p>
          <a:p>
            <a:pPr lvl="1" eaLnBrk="1" hangingPunct="1"/>
            <a:r>
              <a:rPr lang="en-US" altLang="en-US" dirty="0"/>
              <a:t>Impact tools such as chisels, wedges, or drift pins are unsafe if they have mushroomed heads. The heads might shatter on impact, sending sharp fragments flying.</a:t>
            </a:r>
          </a:p>
          <a:p>
            <a:pPr eaLnBrk="1" hangingPunct="1"/>
            <a:endParaRPr lang="en-US" altLang="en-US" dirty="0"/>
          </a:p>
        </p:txBody>
      </p:sp>
    </p:spTree>
    <p:extLst>
      <p:ext uri="{BB962C8B-B14F-4D97-AF65-F5344CB8AC3E}">
        <p14:creationId xmlns:p14="http://schemas.microsoft.com/office/powerpoint/2010/main" val="878105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CEB244BC-646D-F742-8BE5-21F363B5B381}" type="slidenum">
              <a:rPr lang="en-US" altLang="en-US">
                <a:latin typeface="Times New Roman" charset="0"/>
              </a:rPr>
              <a:pPr/>
              <a:t>5</a:t>
            </a:fld>
            <a:endParaRPr lang="en-US" altLang="en-US">
              <a:latin typeface="Times New Roman" charset="0"/>
            </a:endParaRPr>
          </a:p>
        </p:txBody>
      </p:sp>
      <p:sp>
        <p:nvSpPr>
          <p:cNvPr id="219140" name="Rectangle 4"/>
          <p:cNvSpPr>
            <a:spLocks noGrp="1" noRot="1" noChangeAspect="1" noChangeArrowheads="1" noTextEdit="1"/>
          </p:cNvSpPr>
          <p:nvPr>
            <p:ph type="sldImg"/>
          </p:nvPr>
        </p:nvSpPr>
        <p:spPr>
          <a:ln/>
        </p:spPr>
      </p:sp>
      <p:sp>
        <p:nvSpPr>
          <p:cNvPr id="219141" name="Rectangle 5"/>
          <p:cNvSpPr>
            <a:spLocks noGrp="1" noChangeArrowheads="1"/>
          </p:cNvSpPr>
          <p:nvPr>
            <p:ph type="body" idx="1"/>
          </p:nvPr>
        </p:nvSpPr>
        <p:spPr/>
        <p:txBody>
          <a:bodyPr/>
          <a:lstStyle/>
          <a:p>
            <a:pPr eaLnBrk="1" hangingPunct="1"/>
            <a:r>
              <a:rPr lang="en-US" altLang="en-US" b="1" dirty="0"/>
              <a:t>Slide Show Notes</a:t>
            </a:r>
            <a:endParaRPr lang="en-US" altLang="en-US" dirty="0"/>
          </a:p>
          <a:p>
            <a:pPr eaLnBrk="1" hangingPunct="1"/>
            <a:r>
              <a:rPr lang="en-US" altLang="en-US" dirty="0"/>
              <a:t>It is easy to overlook the hazards associated with using hand tools. However, hand tools cause thousands of workplace injuries each year. Some common hazards associated with hand tools are:</a:t>
            </a:r>
          </a:p>
          <a:p>
            <a:pPr lvl="1" eaLnBrk="1" hangingPunct="1"/>
            <a:r>
              <a:rPr lang="en-US" altLang="en-US" dirty="0"/>
              <a:t>Cut or laceration from a knife, saw, or other tool with a blade</a:t>
            </a:r>
          </a:p>
          <a:p>
            <a:pPr lvl="1" eaLnBrk="1" hangingPunct="1"/>
            <a:r>
              <a:rPr lang="en-US" altLang="en-US" dirty="0"/>
              <a:t>Being struck by flying debris from a shattered tool or from the material (e.g., wood shaving, metal sliver, rock chip) on which the tool is being used. This flying debris could strike your eye and cause a serious eye injury.</a:t>
            </a:r>
          </a:p>
          <a:p>
            <a:pPr lvl="1" eaLnBrk="1" hangingPunct="1"/>
            <a:r>
              <a:rPr lang="en-US" altLang="en-US" dirty="0"/>
              <a:t>Puncture wounds from a pointed sharp tool such as a screwdriver.</a:t>
            </a:r>
          </a:p>
          <a:p>
            <a:pPr lvl="1" eaLnBrk="1" hangingPunct="1"/>
            <a:r>
              <a:rPr lang="en-US" altLang="en-US" dirty="0"/>
              <a:t>Abrasions and contusions from striking your thumb with a hammer or from a slipping wrench when your knuckles strike a nearby object.</a:t>
            </a:r>
          </a:p>
          <a:p>
            <a:pPr lvl="1" eaLnBrk="1" hangingPunct="1"/>
            <a:r>
              <a:rPr lang="en-US" altLang="en-US" dirty="0"/>
              <a:t>Repetitive misuse of tools (e.g., awkward grip, excessive grip, awkward position) can lead to musculoskeletal disorders (MSDs)</a:t>
            </a:r>
          </a:p>
          <a:p>
            <a:pPr eaLnBrk="1" hangingPunct="1"/>
            <a:r>
              <a:rPr lang="en-US" altLang="en-US" i="1" dirty="0"/>
              <a:t>Give examples of injuries that occurred as a result of using a hand tool in your workplace.</a:t>
            </a:r>
            <a:endParaRPr lang="en-US" altLang="en-US" dirty="0"/>
          </a:p>
        </p:txBody>
      </p:sp>
    </p:spTree>
    <p:extLst>
      <p:ext uri="{BB962C8B-B14F-4D97-AF65-F5344CB8AC3E}">
        <p14:creationId xmlns:p14="http://schemas.microsoft.com/office/powerpoint/2010/main" val="1449858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F7A40B2F-A068-2A48-B068-A14A21BFECEB}" type="slidenum">
              <a:rPr lang="en-US" altLang="en-US">
                <a:latin typeface="Times New Roman" charset="0"/>
              </a:rPr>
              <a:pPr/>
              <a:t>6</a:t>
            </a:fld>
            <a:endParaRPr lang="en-US" altLang="en-US">
              <a:latin typeface="Times New Roman" charset="0"/>
            </a:endParaRPr>
          </a:p>
        </p:txBody>
      </p:sp>
      <p:sp>
        <p:nvSpPr>
          <p:cNvPr id="249860" name="Rectangle 4"/>
          <p:cNvSpPr>
            <a:spLocks noGrp="1" noRot="1" noChangeAspect="1" noChangeArrowheads="1" noTextEdit="1"/>
          </p:cNvSpPr>
          <p:nvPr>
            <p:ph type="sldImg"/>
          </p:nvPr>
        </p:nvSpPr>
        <p:spPr>
          <a:ln/>
        </p:spPr>
      </p:sp>
      <p:sp>
        <p:nvSpPr>
          <p:cNvPr id="249861" name="Rectangle 5"/>
          <p:cNvSpPr>
            <a:spLocks noGrp="1" noChangeArrowheads="1"/>
          </p:cNvSpPr>
          <p:nvPr>
            <p:ph type="body" idx="1"/>
          </p:nvPr>
        </p:nvSpPr>
        <p:spPr/>
        <p:txBody>
          <a:bodyPr/>
          <a:lstStyle/>
          <a:p>
            <a:pPr eaLnBrk="1" hangingPunct="1"/>
            <a:r>
              <a:rPr lang="en-US" altLang="en-US" b="1" dirty="0"/>
              <a:t>Slide Show </a:t>
            </a:r>
            <a:r>
              <a:rPr lang="en-US" altLang="en-US" b="1" dirty="0" smtClean="0"/>
              <a:t>Notes</a:t>
            </a:r>
          </a:p>
          <a:p>
            <a:pPr eaLnBrk="1" hangingPunct="1"/>
            <a:r>
              <a:rPr lang="en-US" altLang="en-US" b="0" dirty="0" smtClean="0"/>
              <a:t>Select the right tool for the Job;</a:t>
            </a:r>
            <a:endParaRPr lang="en-US" altLang="en-US" b="0" dirty="0"/>
          </a:p>
          <a:p>
            <a:pPr lvl="1" eaLnBrk="1" hangingPunct="1"/>
            <a:r>
              <a:rPr lang="en-US" altLang="en-US" dirty="0"/>
              <a:t>Consider the shape and size of the tool and the handle or grip - the tool should be comfortable to hold and should fit your hand properly. Do not select undersized tools</a:t>
            </a:r>
          </a:p>
          <a:p>
            <a:pPr lvl="1" eaLnBrk="1" hangingPunct="1"/>
            <a:r>
              <a:rPr lang="en-US" altLang="en-US" dirty="0"/>
              <a:t>Consider the quality of the tool. Cheaper tools are more likely to break, get damaged, or become dull. Select high-quality tools.</a:t>
            </a:r>
          </a:p>
          <a:p>
            <a:pPr lvl="1" eaLnBrk="1" hangingPunct="1"/>
            <a:r>
              <a:rPr lang="en-US" altLang="en-US" dirty="0"/>
              <a:t>Iron and steel hand tools can generate sparks, which are dangerous around flammable substances. Instead, use spark-resistant tools made from brass, plastic, aluminum, or wood.</a:t>
            </a:r>
          </a:p>
          <a:p>
            <a:pPr lvl="1" eaLnBrk="1" hangingPunct="1"/>
            <a:r>
              <a:rPr lang="en-US" altLang="en-US" dirty="0"/>
              <a:t>Use insulated tools when working around electricity. Select tools that are rated for the voltage you will be working near. Also, do not work on or near energized electrical equipment unless you are properly trained.</a:t>
            </a:r>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363891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4A990AC4-8E3A-A84A-9662-CE2FB410504F}" type="slidenum">
              <a:rPr lang="en-US" altLang="en-US">
                <a:latin typeface="Times New Roman" charset="0"/>
              </a:rPr>
              <a:pPr/>
              <a:t>7</a:t>
            </a:fld>
            <a:endParaRPr lang="en-US" altLang="en-US">
              <a:latin typeface="Times New Roman" charset="0"/>
            </a:endParaRPr>
          </a:p>
        </p:txBody>
      </p:sp>
      <p:sp>
        <p:nvSpPr>
          <p:cNvPr id="254980" name="Rectangle 4"/>
          <p:cNvSpPr>
            <a:spLocks noGrp="1" noRot="1" noChangeAspect="1" noChangeArrowheads="1" noTextEdit="1"/>
          </p:cNvSpPr>
          <p:nvPr>
            <p:ph type="sldImg"/>
          </p:nvPr>
        </p:nvSpPr>
        <p:spPr>
          <a:ln/>
        </p:spPr>
      </p:sp>
      <p:sp>
        <p:nvSpPr>
          <p:cNvPr id="254981" name="Rectangle 5"/>
          <p:cNvSpPr>
            <a:spLocks noGrp="1" noChangeArrowheads="1"/>
          </p:cNvSpPr>
          <p:nvPr>
            <p:ph type="body" idx="1"/>
          </p:nvPr>
        </p:nvSpPr>
        <p:spPr/>
        <p:txBody>
          <a:bodyPr/>
          <a:lstStyle/>
          <a:p>
            <a:pPr eaLnBrk="1" hangingPunct="1"/>
            <a:r>
              <a:rPr lang="en-US" altLang="en-US" b="1" dirty="0"/>
              <a:t>Slide Show Notes</a:t>
            </a:r>
            <a:endParaRPr lang="en-US" altLang="en-US" dirty="0"/>
          </a:p>
          <a:p>
            <a:pPr eaLnBrk="1" hangingPunct="1"/>
            <a:r>
              <a:rPr lang="en-US" altLang="en-US" dirty="0"/>
              <a:t>Ergonomics is an important part of hand tool safety.  Hand tool use in the workplace often involves repetitive motion, awkward body positioning, and the use of force—all are indicators of potential ergonomic injury. Select tools that can be used effectively with less force, less repetitive movement, and less awkward positioning of the body.</a:t>
            </a:r>
          </a:p>
          <a:p>
            <a:pPr lvl="1" eaLnBrk="1" hangingPunct="1"/>
            <a:r>
              <a:rPr lang="en-US" altLang="en-US" dirty="0"/>
              <a:t>Select tools with handles that do not have any sharp edges or finger grooves. Finger grooves require you to place your fingers in a specific position on the handle, which may not fit your hand size properly.</a:t>
            </a:r>
          </a:p>
          <a:p>
            <a:pPr lvl="1" eaLnBrk="1" hangingPunct="1"/>
            <a:r>
              <a:rPr lang="en-US" altLang="en-US" dirty="0"/>
              <a:t>Select tools with handles that are coated with a soft material so the force of a hard object is not placing contact pressure on your hand, which could cause ergonomic injury.</a:t>
            </a:r>
          </a:p>
          <a:p>
            <a:pPr lvl="1" eaLnBrk="1" hangingPunct="1"/>
            <a:r>
              <a:rPr lang="en-US" altLang="en-US" dirty="0"/>
              <a:t>Select tools with non-slip handles to maintain a better grip.</a:t>
            </a:r>
          </a:p>
          <a:p>
            <a:pPr lvl="1" eaLnBrk="1" hangingPunct="1"/>
            <a:r>
              <a:rPr lang="en-US" altLang="en-US" dirty="0"/>
              <a:t>Find tools that are angled appropriately to allow you to work with a straight wrist. Straight tools are not always the best option because you are required to put your wrist at an awkward angle in order to get the work done.</a:t>
            </a:r>
          </a:p>
          <a:p>
            <a:pPr lvl="1" eaLnBrk="1" hangingPunct="1"/>
            <a:r>
              <a:rPr lang="en-US" altLang="en-US" dirty="0"/>
              <a:t>Select tools that are designed to work in either hand. You can prevent some of the repetition by switching hands.</a:t>
            </a:r>
          </a:p>
          <a:p>
            <a:pPr lvl="1" eaLnBrk="1" hangingPunct="1"/>
            <a:r>
              <a:rPr lang="en-US" altLang="en-US" dirty="0"/>
              <a:t>Find double-handled tools that are spring-loaded to return to the open position so you do not have to open the tools as well as close them.</a:t>
            </a:r>
          </a:p>
        </p:txBody>
      </p:sp>
    </p:spTree>
    <p:extLst>
      <p:ext uri="{BB962C8B-B14F-4D97-AF65-F5344CB8AC3E}">
        <p14:creationId xmlns:p14="http://schemas.microsoft.com/office/powerpoint/2010/main" val="1132535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16082C72-264F-1C45-AA4E-D908DF6E46E7}" type="slidenum">
              <a:rPr lang="en-US" altLang="en-US">
                <a:latin typeface="Times New Roman" charset="0"/>
              </a:rPr>
              <a:pPr/>
              <a:t>8</a:t>
            </a:fld>
            <a:endParaRPr lang="en-US" altLang="en-US">
              <a:latin typeface="Times New Roman" charset="0"/>
            </a:endParaRPr>
          </a:p>
        </p:txBody>
      </p:sp>
      <p:sp>
        <p:nvSpPr>
          <p:cNvPr id="147460" name="Rectangle 4"/>
          <p:cNvSpPr>
            <a:spLocks noGrp="1" noRot="1" noChangeAspect="1" noChangeArrowheads="1" noTextEdit="1"/>
          </p:cNvSpPr>
          <p:nvPr>
            <p:ph type="sldImg"/>
          </p:nvPr>
        </p:nvSpPr>
        <p:spPr>
          <a:ln/>
        </p:spPr>
      </p:sp>
      <p:sp>
        <p:nvSpPr>
          <p:cNvPr id="147461" name="Rectangle 5"/>
          <p:cNvSpPr>
            <a:spLocks noGrp="1" noChangeArrowheads="1"/>
          </p:cNvSpPr>
          <p:nvPr>
            <p:ph type="body" idx="1"/>
          </p:nvPr>
        </p:nvSpPr>
        <p:spPr/>
        <p:txBody>
          <a:bodyPr/>
          <a:lstStyle/>
          <a:p>
            <a:pPr eaLnBrk="1" hangingPunct="1"/>
            <a:r>
              <a:rPr lang="en-US" altLang="en-US" b="1" dirty="0"/>
              <a:t>Slide Show Notes</a:t>
            </a:r>
            <a:endParaRPr lang="en-US" altLang="en-US" dirty="0"/>
          </a:p>
          <a:p>
            <a:pPr eaLnBrk="1" hangingPunct="1"/>
            <a:r>
              <a:rPr lang="en-US" altLang="en-US" dirty="0"/>
              <a:t>Hand tool hazards and injuries can be avoided by practicing general hand tool safety:</a:t>
            </a:r>
          </a:p>
          <a:p>
            <a:pPr lvl="1" eaLnBrk="1" hangingPunct="1"/>
            <a:r>
              <a:rPr lang="en-US" altLang="en-US" dirty="0"/>
              <a:t>Make sure no one is standing near you when you are using a tool unless they are wearing appropriate protective equipment. Anyone watching the work or working nearby could be injured.</a:t>
            </a:r>
          </a:p>
          <a:p>
            <a:pPr lvl="1" eaLnBrk="1" hangingPunct="1"/>
            <a:r>
              <a:rPr lang="en-US" altLang="en-US" dirty="0"/>
              <a:t>Create a safe work area by removing objects that may get in the way or that you could strike if the tool were to slip.</a:t>
            </a:r>
          </a:p>
          <a:p>
            <a:pPr lvl="1" eaLnBrk="1" hangingPunct="1"/>
            <a:r>
              <a:rPr lang="en-US" altLang="en-US" dirty="0"/>
              <a:t>Floors should be kept clean and dry to prevent slips or trips when using hand tools. It is important to have good footing.</a:t>
            </a:r>
          </a:p>
          <a:p>
            <a:pPr lvl="1" eaLnBrk="1" hangingPunct="1"/>
            <a:r>
              <a:rPr lang="en-US" altLang="en-US" dirty="0"/>
              <a:t>Secure the material that you are working on with a vise, clamp, or other support. If the material moves, you could become injured. Do not attempt to hold the material yourself – too many injuries occur when this happens.</a:t>
            </a:r>
          </a:p>
          <a:p>
            <a:pPr lvl="1" eaLnBrk="1" hangingPunct="1"/>
            <a:r>
              <a:rPr lang="en-US" altLang="en-US" dirty="0"/>
              <a:t>Examine tools before each use for defects or signs of damage.</a:t>
            </a:r>
          </a:p>
          <a:p>
            <a:pPr eaLnBrk="1" hangingPunct="1"/>
            <a:endParaRPr lang="en-US" altLang="en-US" dirty="0"/>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1246584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8B9B8208-E5B4-E340-AB3E-31037658B67E}" type="slidenum">
              <a:rPr lang="en-US" altLang="en-US">
                <a:latin typeface="Times New Roman" charset="0"/>
              </a:rPr>
              <a:pPr/>
              <a:t>9</a:t>
            </a:fld>
            <a:endParaRPr lang="en-US" altLang="en-US">
              <a:latin typeface="Times New Roman"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pPr eaLnBrk="1" hangingPunct="1"/>
            <a:r>
              <a:rPr lang="en-US" altLang="en-US" b="1" dirty="0"/>
              <a:t>Slide Show Notes</a:t>
            </a:r>
            <a:endParaRPr lang="en-US" altLang="en-US" dirty="0"/>
          </a:p>
          <a:p>
            <a:pPr lvl="1" eaLnBrk="1" hangingPunct="1"/>
            <a:r>
              <a:rPr lang="en-US" altLang="en-US" dirty="0"/>
              <a:t>When using hand tools, wear appropriate personal protective equipment (PPE), including safety glasses, work gloves, work boots with steel toes, and tough work clothes.</a:t>
            </a:r>
          </a:p>
          <a:p>
            <a:pPr lvl="1" eaLnBrk="1" hangingPunct="1"/>
            <a:r>
              <a:rPr lang="en-US" altLang="en-US" dirty="0"/>
              <a:t>Keep cutting tools sharp, well lubricated, and in good condition to be sure they work properly.</a:t>
            </a:r>
          </a:p>
          <a:p>
            <a:pPr lvl="1" eaLnBrk="1" hangingPunct="1"/>
            <a:r>
              <a:rPr lang="en-US" altLang="en-US" dirty="0"/>
              <a:t>Never wear loose clothing or jewelry, and tie back long hair when using hand tools. </a:t>
            </a:r>
          </a:p>
          <a:p>
            <a:pPr lvl="1" eaLnBrk="1" hangingPunct="1"/>
            <a:r>
              <a:rPr lang="en-US" altLang="en-US" dirty="0"/>
              <a:t>Mark damaged tools clearly and notify your supervisor.</a:t>
            </a:r>
          </a:p>
          <a:p>
            <a:pPr lvl="1" eaLnBrk="1" hangingPunct="1"/>
            <a:r>
              <a:rPr lang="en-US" altLang="en-US" dirty="0"/>
              <a:t>Do not work with oily or greasy hands because you are likely to lose your grip on the hand tool, which could result in an injury.</a:t>
            </a:r>
          </a:p>
          <a:p>
            <a:pPr eaLnBrk="1" hangingPunct="1"/>
            <a:r>
              <a:rPr lang="en-US" altLang="en-US" i="1" dirty="0"/>
              <a:t>Bring examples of PPE (personal protective equipment) used in your workplace when working with hand tools.</a:t>
            </a:r>
          </a:p>
        </p:txBody>
      </p:sp>
    </p:spTree>
    <p:extLst>
      <p:ext uri="{BB962C8B-B14F-4D97-AF65-F5344CB8AC3E}">
        <p14:creationId xmlns:p14="http://schemas.microsoft.com/office/powerpoint/2010/main" val="1834026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3338F7A-EAD6-1746-A012-625B22D23DC3}" type="datetimeFigureOut">
              <a:rPr lang="en-US" smtClean="0"/>
              <a:t>7/29/16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4DEFE1-ACD4-FE4E-AD82-946B5A9F0021}" type="slidenum">
              <a:rPr lang="en-US" smtClean="0"/>
              <a:t>‹#›</a:t>
            </a:fld>
            <a:endParaRPr lang="en-US"/>
          </a:p>
        </p:txBody>
      </p:sp>
    </p:spTree>
    <p:extLst>
      <p:ext uri="{BB962C8B-B14F-4D97-AF65-F5344CB8AC3E}">
        <p14:creationId xmlns:p14="http://schemas.microsoft.com/office/powerpoint/2010/main" val="1296507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338F7A-EAD6-1746-A012-625B22D23DC3}" type="datetimeFigureOut">
              <a:rPr lang="en-US" smtClean="0"/>
              <a:t>7/29/16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4DEFE1-ACD4-FE4E-AD82-946B5A9F0021}" type="slidenum">
              <a:rPr lang="en-US" smtClean="0"/>
              <a:t>‹#›</a:t>
            </a:fld>
            <a:endParaRPr lang="en-US"/>
          </a:p>
        </p:txBody>
      </p:sp>
    </p:spTree>
    <p:extLst>
      <p:ext uri="{BB962C8B-B14F-4D97-AF65-F5344CB8AC3E}">
        <p14:creationId xmlns:p14="http://schemas.microsoft.com/office/powerpoint/2010/main" val="1853622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338F7A-EAD6-1746-A012-625B22D23DC3}" type="datetimeFigureOut">
              <a:rPr lang="en-US" smtClean="0"/>
              <a:t>7/29/16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4DEFE1-ACD4-FE4E-AD82-946B5A9F0021}" type="slidenum">
              <a:rPr lang="en-US" smtClean="0"/>
              <a:t>‹#›</a:t>
            </a:fld>
            <a:endParaRPr lang="en-US"/>
          </a:p>
        </p:txBody>
      </p:sp>
    </p:spTree>
    <p:extLst>
      <p:ext uri="{BB962C8B-B14F-4D97-AF65-F5344CB8AC3E}">
        <p14:creationId xmlns:p14="http://schemas.microsoft.com/office/powerpoint/2010/main" val="289519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73338F7A-EAD6-1746-A012-625B22D23DC3}" type="datetimeFigureOut">
              <a:rPr lang="en-US" smtClean="0"/>
              <a:t>7/29/16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4DEFE1-ACD4-FE4E-AD82-946B5A9F0021}" type="slidenum">
              <a:rPr lang="en-US" smtClean="0"/>
              <a:t>‹#›</a:t>
            </a:fld>
            <a:endParaRPr lang="en-US"/>
          </a:p>
        </p:txBody>
      </p:sp>
    </p:spTree>
    <p:extLst>
      <p:ext uri="{BB962C8B-B14F-4D97-AF65-F5344CB8AC3E}">
        <p14:creationId xmlns:p14="http://schemas.microsoft.com/office/powerpoint/2010/main" val="18964818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73338F7A-EAD6-1746-A012-625B22D23DC3}" type="datetimeFigureOut">
              <a:rPr lang="en-US" smtClean="0"/>
              <a:t>7/29/16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4DEFE1-ACD4-FE4E-AD82-946B5A9F0021}" type="slidenum">
              <a:rPr lang="en-US" smtClean="0"/>
              <a:t>‹#›</a:t>
            </a:fld>
            <a:endParaRPr lang="en-US"/>
          </a:p>
        </p:txBody>
      </p:sp>
    </p:spTree>
    <p:extLst>
      <p:ext uri="{BB962C8B-B14F-4D97-AF65-F5344CB8AC3E}">
        <p14:creationId xmlns:p14="http://schemas.microsoft.com/office/powerpoint/2010/main" val="1217441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338F7A-EAD6-1746-A012-625B22D23DC3}" type="datetimeFigureOut">
              <a:rPr lang="en-US" smtClean="0"/>
              <a:t>7/29/16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4DEFE1-ACD4-FE4E-AD82-946B5A9F0021}" type="slidenum">
              <a:rPr lang="en-US" smtClean="0"/>
              <a:t>‹#›</a:t>
            </a:fld>
            <a:endParaRPr lang="en-US"/>
          </a:p>
        </p:txBody>
      </p:sp>
    </p:spTree>
    <p:extLst>
      <p:ext uri="{BB962C8B-B14F-4D97-AF65-F5344CB8AC3E}">
        <p14:creationId xmlns:p14="http://schemas.microsoft.com/office/powerpoint/2010/main" val="314681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338F7A-EAD6-1746-A012-625B22D23DC3}" type="datetimeFigureOut">
              <a:rPr lang="en-US" smtClean="0"/>
              <a:t>7/29/16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4DEFE1-ACD4-FE4E-AD82-946B5A9F0021}" type="slidenum">
              <a:rPr lang="en-US" smtClean="0"/>
              <a:t>‹#›</a:t>
            </a:fld>
            <a:endParaRPr lang="en-US"/>
          </a:p>
        </p:txBody>
      </p:sp>
    </p:spTree>
    <p:extLst>
      <p:ext uri="{BB962C8B-B14F-4D97-AF65-F5344CB8AC3E}">
        <p14:creationId xmlns:p14="http://schemas.microsoft.com/office/powerpoint/2010/main" val="1750744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338F7A-EAD6-1746-A012-625B22D23DC3}" type="datetimeFigureOut">
              <a:rPr lang="en-US" smtClean="0"/>
              <a:t>7/29/16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4DEFE1-ACD4-FE4E-AD82-946B5A9F0021}" type="slidenum">
              <a:rPr lang="en-US" smtClean="0"/>
              <a:t>‹#›</a:t>
            </a:fld>
            <a:endParaRPr lang="en-US"/>
          </a:p>
        </p:txBody>
      </p:sp>
    </p:spTree>
    <p:extLst>
      <p:ext uri="{BB962C8B-B14F-4D97-AF65-F5344CB8AC3E}">
        <p14:creationId xmlns:p14="http://schemas.microsoft.com/office/powerpoint/2010/main" val="20851453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338F7A-EAD6-1746-A012-625B22D23DC3}" type="datetimeFigureOut">
              <a:rPr lang="en-US" smtClean="0"/>
              <a:t>7/29/16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4DEFE1-ACD4-FE4E-AD82-946B5A9F0021}" type="slidenum">
              <a:rPr lang="en-US" smtClean="0"/>
              <a:t>‹#›</a:t>
            </a:fld>
            <a:endParaRPr lang="en-US"/>
          </a:p>
        </p:txBody>
      </p:sp>
    </p:spTree>
    <p:extLst>
      <p:ext uri="{BB962C8B-B14F-4D97-AF65-F5344CB8AC3E}">
        <p14:creationId xmlns:p14="http://schemas.microsoft.com/office/powerpoint/2010/main" val="2530351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352" y="228600"/>
            <a:ext cx="10687049"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12800" y="1600200"/>
            <a:ext cx="51816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1816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endParaRPr lang="en-US" altLang="en-US"/>
          </a:p>
        </p:txBody>
      </p:sp>
      <p:sp>
        <p:nvSpPr>
          <p:cNvPr id="6" name="Rectangle 9"/>
          <p:cNvSpPr>
            <a:spLocks noGrp="1" noChangeArrowheads="1"/>
          </p:cNvSpPr>
          <p:nvPr>
            <p:ph type="ftr" sz="quarter" idx="11"/>
          </p:nvPr>
        </p:nvSpPr>
        <p:spPr>
          <a:ln/>
        </p:spPr>
        <p:txBody>
          <a:bodyPr/>
          <a:lstStyle>
            <a:lvl1pPr>
              <a:defRPr/>
            </a:lvl1pPr>
          </a:lstStyle>
          <a:p>
            <a:endParaRPr lang="en-US" altLang="en-US"/>
          </a:p>
        </p:txBody>
      </p:sp>
      <p:sp>
        <p:nvSpPr>
          <p:cNvPr id="7" name="Rectangle 10"/>
          <p:cNvSpPr>
            <a:spLocks noGrp="1" noChangeArrowheads="1"/>
          </p:cNvSpPr>
          <p:nvPr>
            <p:ph type="sldNum" sz="quarter" idx="12"/>
          </p:nvPr>
        </p:nvSpPr>
        <p:spPr>
          <a:ln/>
        </p:spPr>
        <p:txBody>
          <a:bodyPr/>
          <a:lstStyle>
            <a:lvl1pPr>
              <a:defRPr/>
            </a:lvl1pPr>
          </a:lstStyle>
          <a:p>
            <a:fld id="{E2921083-3E70-E445-BD4E-C327758AB64F}" type="slidenum">
              <a:rPr lang="en-US" altLang="en-US"/>
              <a:pPr/>
              <a:t>‹#›</a:t>
            </a:fld>
            <a:endParaRPr lang="en-US" altLang="en-US"/>
          </a:p>
        </p:txBody>
      </p:sp>
    </p:spTree>
    <p:extLst>
      <p:ext uri="{BB962C8B-B14F-4D97-AF65-F5344CB8AC3E}">
        <p14:creationId xmlns:p14="http://schemas.microsoft.com/office/powerpoint/2010/main" val="744632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60352" y="228600"/>
            <a:ext cx="10687049"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12800" y="1600200"/>
            <a:ext cx="51816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1816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886200"/>
            <a:ext cx="51816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a:ln/>
        </p:spPr>
        <p:txBody>
          <a:bodyPr/>
          <a:lstStyle>
            <a:lvl1pPr>
              <a:defRPr/>
            </a:lvl1pPr>
          </a:lstStyle>
          <a:p>
            <a:endParaRPr lang="en-US" altLang="en-US"/>
          </a:p>
        </p:txBody>
      </p:sp>
      <p:sp>
        <p:nvSpPr>
          <p:cNvPr id="7" name="Rectangle 9"/>
          <p:cNvSpPr>
            <a:spLocks noGrp="1" noChangeArrowheads="1"/>
          </p:cNvSpPr>
          <p:nvPr>
            <p:ph type="ftr" sz="quarter" idx="11"/>
          </p:nvPr>
        </p:nvSpPr>
        <p:spPr>
          <a:ln/>
        </p:spPr>
        <p:txBody>
          <a:bodyPr/>
          <a:lstStyle>
            <a:lvl1pPr>
              <a:defRPr/>
            </a:lvl1pPr>
          </a:lstStyle>
          <a:p>
            <a:endParaRPr lang="en-US" altLang="en-US"/>
          </a:p>
        </p:txBody>
      </p:sp>
      <p:sp>
        <p:nvSpPr>
          <p:cNvPr id="8" name="Rectangle 10"/>
          <p:cNvSpPr>
            <a:spLocks noGrp="1" noChangeArrowheads="1"/>
          </p:cNvSpPr>
          <p:nvPr>
            <p:ph type="sldNum" sz="quarter" idx="12"/>
          </p:nvPr>
        </p:nvSpPr>
        <p:spPr>
          <a:ln/>
        </p:spPr>
        <p:txBody>
          <a:bodyPr/>
          <a:lstStyle>
            <a:lvl1pPr>
              <a:defRPr/>
            </a:lvl1pPr>
          </a:lstStyle>
          <a:p>
            <a:fld id="{C06F7944-5053-B145-8C83-E1E99FAD7EE9}" type="slidenum">
              <a:rPr lang="en-US" altLang="en-US"/>
              <a:pPr/>
              <a:t>‹#›</a:t>
            </a:fld>
            <a:endParaRPr lang="en-US" altLang="en-US"/>
          </a:p>
        </p:txBody>
      </p:sp>
    </p:spTree>
    <p:extLst>
      <p:ext uri="{BB962C8B-B14F-4D97-AF65-F5344CB8AC3E}">
        <p14:creationId xmlns:p14="http://schemas.microsoft.com/office/powerpoint/2010/main" val="1649418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338F7A-EAD6-1746-A012-625B22D23DC3}" type="datetimeFigureOut">
              <a:rPr lang="en-US" smtClean="0"/>
              <a:t>7/29/16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4DEFE1-ACD4-FE4E-AD82-946B5A9F0021}" type="slidenum">
              <a:rPr lang="en-US" smtClean="0"/>
              <a:t>‹#›</a:t>
            </a:fld>
            <a:endParaRPr lang="en-US"/>
          </a:p>
        </p:txBody>
      </p:sp>
    </p:spTree>
    <p:extLst>
      <p:ext uri="{BB962C8B-B14F-4D97-AF65-F5344CB8AC3E}">
        <p14:creationId xmlns:p14="http://schemas.microsoft.com/office/powerpoint/2010/main" val="2035982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338F7A-EAD6-1746-A012-625B22D23DC3}" type="datetimeFigureOut">
              <a:rPr lang="en-US" smtClean="0"/>
              <a:t>7/29/16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4DEFE1-ACD4-FE4E-AD82-946B5A9F0021}" type="slidenum">
              <a:rPr lang="en-US" smtClean="0"/>
              <a:t>‹#›</a:t>
            </a:fld>
            <a:endParaRPr lang="en-US"/>
          </a:p>
        </p:txBody>
      </p:sp>
    </p:spTree>
    <p:extLst>
      <p:ext uri="{BB962C8B-B14F-4D97-AF65-F5344CB8AC3E}">
        <p14:creationId xmlns:p14="http://schemas.microsoft.com/office/powerpoint/2010/main" val="756824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3338F7A-EAD6-1746-A012-625B22D23DC3}" type="datetimeFigureOut">
              <a:rPr lang="en-US" smtClean="0"/>
              <a:t>7/29/16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4DEFE1-ACD4-FE4E-AD82-946B5A9F0021}" type="slidenum">
              <a:rPr lang="en-US" smtClean="0"/>
              <a:t>‹#›</a:t>
            </a:fld>
            <a:endParaRPr lang="en-US"/>
          </a:p>
        </p:txBody>
      </p:sp>
    </p:spTree>
    <p:extLst>
      <p:ext uri="{BB962C8B-B14F-4D97-AF65-F5344CB8AC3E}">
        <p14:creationId xmlns:p14="http://schemas.microsoft.com/office/powerpoint/2010/main" val="402200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3338F7A-EAD6-1746-A012-625B22D23DC3}" type="datetimeFigureOut">
              <a:rPr lang="en-US" smtClean="0"/>
              <a:t>7/29/16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4DEFE1-ACD4-FE4E-AD82-946B5A9F0021}" type="slidenum">
              <a:rPr lang="en-US" smtClean="0"/>
              <a:t>‹#›</a:t>
            </a:fld>
            <a:endParaRPr lang="en-US"/>
          </a:p>
        </p:txBody>
      </p:sp>
    </p:spTree>
    <p:extLst>
      <p:ext uri="{BB962C8B-B14F-4D97-AF65-F5344CB8AC3E}">
        <p14:creationId xmlns:p14="http://schemas.microsoft.com/office/powerpoint/2010/main" val="1659186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3338F7A-EAD6-1746-A012-625B22D23DC3}" type="datetimeFigureOut">
              <a:rPr lang="en-US" smtClean="0"/>
              <a:t>7/29/16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4DEFE1-ACD4-FE4E-AD82-946B5A9F0021}" type="slidenum">
              <a:rPr lang="en-US" smtClean="0"/>
              <a:t>‹#›</a:t>
            </a:fld>
            <a:endParaRPr lang="en-US"/>
          </a:p>
        </p:txBody>
      </p:sp>
    </p:spTree>
    <p:extLst>
      <p:ext uri="{BB962C8B-B14F-4D97-AF65-F5344CB8AC3E}">
        <p14:creationId xmlns:p14="http://schemas.microsoft.com/office/powerpoint/2010/main" val="875122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338F7A-EAD6-1746-A012-625B22D23DC3}" type="datetimeFigureOut">
              <a:rPr lang="en-US" smtClean="0"/>
              <a:t>7/29/16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4DEFE1-ACD4-FE4E-AD82-946B5A9F0021}" type="slidenum">
              <a:rPr lang="en-US" smtClean="0"/>
              <a:t>‹#›</a:t>
            </a:fld>
            <a:endParaRPr lang="en-US"/>
          </a:p>
        </p:txBody>
      </p:sp>
    </p:spTree>
    <p:extLst>
      <p:ext uri="{BB962C8B-B14F-4D97-AF65-F5344CB8AC3E}">
        <p14:creationId xmlns:p14="http://schemas.microsoft.com/office/powerpoint/2010/main" val="66006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338F7A-EAD6-1746-A012-625B22D23DC3}" type="datetimeFigureOut">
              <a:rPr lang="en-US" smtClean="0"/>
              <a:t>7/29/16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4DEFE1-ACD4-FE4E-AD82-946B5A9F0021}" type="slidenum">
              <a:rPr lang="en-US" smtClean="0"/>
              <a:t>‹#›</a:t>
            </a:fld>
            <a:endParaRPr lang="en-US"/>
          </a:p>
        </p:txBody>
      </p:sp>
    </p:spTree>
    <p:extLst>
      <p:ext uri="{BB962C8B-B14F-4D97-AF65-F5344CB8AC3E}">
        <p14:creationId xmlns:p14="http://schemas.microsoft.com/office/powerpoint/2010/main" val="1264927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73338F7A-EAD6-1746-A012-625B22D23DC3}" type="datetimeFigureOut">
              <a:rPr lang="en-US" smtClean="0"/>
              <a:t>7/29/16</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474DEFE1-ACD4-FE4E-AD82-946B5A9F0021}" type="slidenum">
              <a:rPr lang="en-US" smtClean="0"/>
              <a:t>‹#›</a:t>
            </a:fld>
            <a:endParaRPr lang="en-US"/>
          </a:p>
        </p:txBody>
      </p:sp>
    </p:spTree>
    <p:extLst>
      <p:ext uri="{BB962C8B-B14F-4D97-AF65-F5344CB8AC3E}">
        <p14:creationId xmlns:p14="http://schemas.microsoft.com/office/powerpoint/2010/main" val="1691954816"/>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73338F7A-EAD6-1746-A012-625B22D23DC3}" type="datetimeFigureOut">
              <a:rPr lang="en-US" smtClean="0"/>
              <a:t>7/29/16</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474DEFE1-ACD4-FE4E-AD82-946B5A9F0021}" type="slidenum">
              <a:rPr lang="en-US" smtClean="0"/>
              <a:t>‹#›</a:t>
            </a:fld>
            <a:endParaRPr lang="en-US"/>
          </a:p>
        </p:txBody>
      </p:sp>
    </p:spTree>
    <p:extLst>
      <p:ext uri="{BB962C8B-B14F-4D97-AF65-F5344CB8AC3E}">
        <p14:creationId xmlns:p14="http://schemas.microsoft.com/office/powerpoint/2010/main" val="795209570"/>
      </p:ext>
    </p:extLst>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4.tiff"/><Relationship Id="rId5" Type="http://schemas.openxmlformats.org/officeDocument/2006/relationships/image" Target="../media/image26.tif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4.tiff"/><Relationship Id="rId5" Type="http://schemas.openxmlformats.org/officeDocument/2006/relationships/image" Target="../media/image28.tiff"/><Relationship Id="rId6" Type="http://schemas.openxmlformats.org/officeDocument/2006/relationships/image" Target="../media/image29.tiff"/><Relationship Id="rId1" Type="http://schemas.openxmlformats.org/officeDocument/2006/relationships/slideLayout" Target="../slideLayouts/slideLayout1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30.tiff"/><Relationship Id="rId5" Type="http://schemas.openxmlformats.org/officeDocument/2006/relationships/image" Target="../media/image31.tif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32.tiff"/><Relationship Id="rId5" Type="http://schemas.openxmlformats.org/officeDocument/2006/relationships/image" Target="../media/image33.tif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4.tiff"/><Relationship Id="rId5" Type="http://schemas.openxmlformats.org/officeDocument/2006/relationships/image" Target="../media/image35.tiff"/><Relationship Id="rId1" Type="http://schemas.openxmlformats.org/officeDocument/2006/relationships/slideLayout" Target="../slideLayouts/slideLayout1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36.tiff"/><Relationship Id="rId5" Type="http://schemas.openxmlformats.org/officeDocument/2006/relationships/image" Target="../media/image37.png"/><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4.tiff"/><Relationship Id="rId5" Type="http://schemas.openxmlformats.org/officeDocument/2006/relationships/image" Target="../media/image39.tiff"/><Relationship Id="rId1" Type="http://schemas.openxmlformats.org/officeDocument/2006/relationships/slideLayout" Target="../slideLayouts/slideLayout1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tiff"/><Relationship Id="rId5" Type="http://schemas.openxmlformats.org/officeDocument/2006/relationships/image" Target="../media/image41.tiff"/><Relationship Id="rId6" Type="http://schemas.openxmlformats.org/officeDocument/2006/relationships/image" Target="../media/image42.tiff"/><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43.tiff"/><Relationship Id="rId5" Type="http://schemas.openxmlformats.org/officeDocument/2006/relationships/image" Target="../media/image44.tiff"/><Relationship Id="rId6" Type="http://schemas.openxmlformats.org/officeDocument/2006/relationships/image" Target="../media/image45.tiff"/><Relationship Id="rId1" Type="http://schemas.openxmlformats.org/officeDocument/2006/relationships/slideLayout" Target="../slideLayouts/slideLayout1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46.tiff"/><Relationship Id="rId5" Type="http://schemas.openxmlformats.org/officeDocument/2006/relationships/image" Target="../media/image47.tiff"/><Relationship Id="rId6" Type="http://schemas.openxmlformats.org/officeDocument/2006/relationships/image" Target="../media/image48.tiff"/><Relationship Id="rId1" Type="http://schemas.openxmlformats.org/officeDocument/2006/relationships/slideLayout" Target="../slideLayouts/slideLayout1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tiff"/><Relationship Id="rId5" Type="http://schemas.openxmlformats.org/officeDocument/2006/relationships/image" Target="../media/image5.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49.tiff"/><Relationship Id="rId5" Type="http://schemas.openxmlformats.org/officeDocument/2006/relationships/image" Target="../media/image50.tiff"/><Relationship Id="rId6" Type="http://schemas.openxmlformats.org/officeDocument/2006/relationships/image" Target="../media/image51.tiff"/><Relationship Id="rId1" Type="http://schemas.openxmlformats.org/officeDocument/2006/relationships/slideLayout" Target="../slideLayouts/slideLayout1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2.tiff"/><Relationship Id="rId5" Type="http://schemas.openxmlformats.org/officeDocument/2006/relationships/image" Target="../media/image53.tiff"/><Relationship Id="rId1" Type="http://schemas.openxmlformats.org/officeDocument/2006/relationships/slideLayout" Target="../slideLayouts/slideLayout1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4.tiff"/><Relationship Id="rId5" Type="http://schemas.openxmlformats.org/officeDocument/2006/relationships/image" Target="../media/image55.tiff"/><Relationship Id="rId1" Type="http://schemas.openxmlformats.org/officeDocument/2006/relationships/slideLayout" Target="../slideLayouts/slideLayout18.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4.tiff"/><Relationship Id="rId5" Type="http://schemas.openxmlformats.org/officeDocument/2006/relationships/image" Target="../media/image57.tiff"/><Relationship Id="rId6" Type="http://schemas.openxmlformats.org/officeDocument/2006/relationships/image" Target="../media/image58.tif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9.tiff"/><Relationship Id="rId5" Type="http://schemas.openxmlformats.org/officeDocument/2006/relationships/image" Target="../media/image60.tiff"/><Relationship Id="rId6" Type="http://schemas.openxmlformats.org/officeDocument/2006/relationships/image" Target="../media/image61.tiff"/><Relationship Id="rId7" Type="http://schemas.openxmlformats.org/officeDocument/2006/relationships/image" Target="../media/image62.tiff"/><Relationship Id="rId1" Type="http://schemas.openxmlformats.org/officeDocument/2006/relationships/slideLayout" Target="../slideLayouts/slideLayout19.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63.tiff"/><Relationship Id="rId5" Type="http://schemas.openxmlformats.org/officeDocument/2006/relationships/image" Target="../media/image64.tiff"/><Relationship Id="rId6" Type="http://schemas.openxmlformats.org/officeDocument/2006/relationships/image" Target="../media/image65.png"/><Relationship Id="rId1" Type="http://schemas.openxmlformats.org/officeDocument/2006/relationships/slideLayout" Target="../slideLayouts/slideLayout18.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66.tiff"/><Relationship Id="rId5" Type="http://schemas.openxmlformats.org/officeDocument/2006/relationships/image" Target="../media/image67.tiff"/><Relationship Id="rId6" Type="http://schemas.openxmlformats.org/officeDocument/2006/relationships/image" Target="../media/image68.jpeg"/><Relationship Id="rId1" Type="http://schemas.openxmlformats.org/officeDocument/2006/relationships/slideLayout" Target="../slideLayouts/slideLayout19.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tiff"/></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4.tiff"/><Relationship Id="rId1" Type="http://schemas.openxmlformats.org/officeDocument/2006/relationships/slideLayout" Target="../slideLayouts/slideLayout18.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6.tiff"/><Relationship Id="rId5" Type="http://schemas.openxmlformats.org/officeDocument/2006/relationships/image" Target="../media/image7.tiff"/><Relationship Id="rId6"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9.tiff"/><Relationship Id="rId5" Type="http://schemas.openxmlformats.org/officeDocument/2006/relationships/image" Target="../media/image10.tiff"/><Relationship Id="rId6" Type="http://schemas.openxmlformats.org/officeDocument/2006/relationships/image" Target="../media/image11.tiff"/><Relationship Id="rId7"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jpeg"/><Relationship Id="rId5" Type="http://schemas.openxmlformats.org/officeDocument/2006/relationships/image" Target="../media/image4.tiff"/><Relationship Id="rId6" Type="http://schemas.openxmlformats.org/officeDocument/2006/relationships/image" Target="../media/image15.tiff"/><Relationship Id="rId7" Type="http://schemas.openxmlformats.org/officeDocument/2006/relationships/image" Target="../media/image16.tiff"/><Relationship Id="rId1" Type="http://schemas.openxmlformats.org/officeDocument/2006/relationships/slideLayout" Target="../slideLayouts/slideLayout1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17.tif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18.tiff"/><Relationship Id="rId5" Type="http://schemas.openxmlformats.org/officeDocument/2006/relationships/image" Target="../media/image19.tiff"/><Relationship Id="rId6" Type="http://schemas.openxmlformats.org/officeDocument/2006/relationships/image" Target="../media/image20.tif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4.tiff"/><Relationship Id="rId5" Type="http://schemas.openxmlformats.org/officeDocument/2006/relationships/image" Target="../media/image22.tiff"/><Relationship Id="rId1" Type="http://schemas.openxmlformats.org/officeDocument/2006/relationships/slideLayout" Target="../slideLayouts/slideLayout1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23.tiff"/><Relationship Id="rId5" Type="http://schemas.openxmlformats.org/officeDocument/2006/relationships/image" Target="../media/image24.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3"/>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23037" y="352502"/>
            <a:ext cx="7478584" cy="2281841"/>
          </a:xfrm>
          <a:prstGeom prst="rect">
            <a:avLst/>
          </a:prstGeom>
          <a:noFill/>
          <a:ln w="9525">
            <a:noFill/>
            <a:miter lim="800000"/>
            <a:headEnd/>
            <a:tailEnd/>
          </a:ln>
          <a:effectLst>
            <a:glow rad="63500">
              <a:srgbClr val="6F6F6F">
                <a:satMod val="175000"/>
                <a:alpha val="75000"/>
              </a:srgbClr>
            </a:glow>
          </a:effectLst>
        </p:spPr>
      </p:pic>
      <p:sp>
        <p:nvSpPr>
          <p:cNvPr id="6" name="Rectangle 5"/>
          <p:cNvSpPr/>
          <p:nvPr/>
        </p:nvSpPr>
        <p:spPr>
          <a:xfrm>
            <a:off x="3327018" y="2700051"/>
            <a:ext cx="6072496" cy="707886"/>
          </a:xfrm>
          <a:prstGeom prst="rect">
            <a:avLst/>
          </a:prstGeom>
        </p:spPr>
        <p:txBody>
          <a:bodyPr wrap="none">
            <a:spAutoFit/>
          </a:bodyPr>
          <a:lstStyle/>
          <a:p>
            <a:pPr lvl="0" algn="ctr" eaLnBrk="0" fontAlgn="base" hangingPunct="0">
              <a:spcBef>
                <a:spcPct val="0"/>
              </a:spcBef>
              <a:spcAft>
                <a:spcPct val="0"/>
              </a:spcAft>
            </a:pPr>
            <a:r>
              <a:rPr lang="en-US" altLang="en-US" sz="4000" b="1" i="1" cap="all" dirty="0">
                <a:ln w="3175" cmpd="sng">
                  <a:noFill/>
                </a:ln>
                <a:solidFill>
                  <a:prstClr val="white"/>
                </a:solidFill>
                <a:effectLst>
                  <a:glow rad="38100">
                    <a:prstClr val="black">
                      <a:lumMod val="65000"/>
                      <a:lumOff val="35000"/>
                      <a:alpha val="50000"/>
                    </a:prstClr>
                  </a:glow>
                  <a:outerShdw blurRad="28575" dist="31750" dir="13200000" algn="tl" rotWithShape="0">
                    <a:srgbClr val="000000">
                      <a:alpha val="25000"/>
                    </a:srgbClr>
                  </a:outerShdw>
                </a:effectLst>
                <a:latin typeface="Century Gothic" panose="020B0502020202020204"/>
                <a:ea typeface="Calibri" charset="0"/>
                <a:cs typeface="Calibri" charset="0"/>
              </a:rPr>
              <a:t>Safety Meeting Topics</a:t>
            </a:r>
            <a:endParaRPr lang="en-US" b="1" i="1" dirty="0">
              <a:solidFill>
                <a:prstClr val="white"/>
              </a:solidFill>
              <a:latin typeface="Century Gothic" panose="020B0502020202020204"/>
              <a:ea typeface="Calibri" charset="0"/>
              <a:cs typeface="Calibri" charset="0"/>
            </a:endParaRPr>
          </a:p>
        </p:txBody>
      </p:sp>
      <p:sp>
        <p:nvSpPr>
          <p:cNvPr id="7" name="Rectangle 6"/>
          <p:cNvSpPr/>
          <p:nvPr/>
        </p:nvSpPr>
        <p:spPr>
          <a:xfrm>
            <a:off x="2794394" y="3483820"/>
            <a:ext cx="7308411" cy="1015663"/>
          </a:xfrm>
          <a:prstGeom prst="rect">
            <a:avLst/>
          </a:prstGeom>
        </p:spPr>
        <p:txBody>
          <a:bodyPr wrap="none">
            <a:spAutoFit/>
          </a:bodyPr>
          <a:lstStyle/>
          <a:p>
            <a:r>
              <a:rPr lang="en-US" sz="6000" b="1" cap="all" dirty="0" smtClean="0">
                <a:ln w="3175" cmpd="sng">
                  <a:noFill/>
                </a:ln>
                <a:solidFill>
                  <a:prstClr val="white"/>
                </a:solidFill>
                <a:effectLst>
                  <a:outerShdw blurRad="38100" dist="38100" dir="2700000" algn="tl">
                    <a:srgbClr val="C0C0C0"/>
                  </a:outerShdw>
                </a:effectLst>
                <a:latin typeface="Century Gothic" panose="020B0502020202020204"/>
                <a:ea typeface="Calibri" charset="0"/>
                <a:cs typeface="Calibri" charset="0"/>
              </a:rPr>
              <a:t>Hand Tool Safety</a:t>
            </a:r>
            <a:endParaRPr lang="en-US" dirty="0"/>
          </a:p>
        </p:txBody>
      </p:sp>
      <p:sp>
        <p:nvSpPr>
          <p:cNvPr id="8" name="Rectangle 7"/>
          <p:cNvSpPr/>
          <p:nvPr/>
        </p:nvSpPr>
        <p:spPr>
          <a:xfrm>
            <a:off x="3048000" y="4648701"/>
            <a:ext cx="6096000" cy="1631216"/>
          </a:xfrm>
          <a:prstGeom prst="rect">
            <a:avLst/>
          </a:prstGeom>
        </p:spPr>
        <p:txBody>
          <a:bodyPr>
            <a:spAutoFit/>
          </a:bodyPr>
          <a:lstStyle/>
          <a:p>
            <a:pPr lvl="0" algn="ctr" fontAlgn="base">
              <a:spcBef>
                <a:spcPct val="0"/>
              </a:spcBef>
              <a:spcAft>
                <a:spcPct val="0"/>
              </a:spcAft>
            </a:pPr>
            <a:r>
              <a:rPr lang="en-US" altLang="en-US" sz="1400" dirty="0">
                <a:solidFill>
                  <a:prstClr val="white"/>
                </a:solidFill>
                <a:latin typeface="Arial" charset="0"/>
                <a:ea typeface="Arial" charset="0"/>
                <a:cs typeface="Arial" charset="0"/>
              </a:rPr>
              <a:t>Copyright by the Institute for Safety in Powerline Construction</a:t>
            </a:r>
          </a:p>
          <a:p>
            <a:pPr lvl="0" algn="ctr" fontAlgn="base">
              <a:spcBef>
                <a:spcPct val="0"/>
              </a:spcBef>
              <a:spcAft>
                <a:spcPct val="0"/>
              </a:spcAft>
            </a:pPr>
            <a:r>
              <a:rPr lang="en-US" altLang="en-US" sz="1400" dirty="0">
                <a:solidFill>
                  <a:prstClr val="white"/>
                </a:solidFill>
                <a:latin typeface="Arial" charset="0"/>
                <a:ea typeface="Arial" charset="0"/>
                <a:cs typeface="Arial" charset="0"/>
              </a:rPr>
              <a:t>3504 Parliament Ct.</a:t>
            </a:r>
          </a:p>
          <a:p>
            <a:pPr lvl="0" algn="ctr" fontAlgn="base">
              <a:spcBef>
                <a:spcPct val="0"/>
              </a:spcBef>
              <a:spcAft>
                <a:spcPct val="0"/>
              </a:spcAft>
            </a:pPr>
            <a:r>
              <a:rPr lang="en-US" altLang="en-US" sz="1400" dirty="0">
                <a:solidFill>
                  <a:prstClr val="white"/>
                </a:solidFill>
                <a:latin typeface="Arial" charset="0"/>
                <a:ea typeface="Arial" charset="0"/>
                <a:cs typeface="Arial" charset="0"/>
              </a:rPr>
              <a:t>Alexandria, LA  71303</a:t>
            </a:r>
          </a:p>
          <a:p>
            <a:pPr lvl="0" algn="ctr" fontAlgn="base">
              <a:spcBef>
                <a:spcPct val="0"/>
              </a:spcBef>
              <a:spcAft>
                <a:spcPct val="0"/>
              </a:spcAft>
            </a:pPr>
            <a:endParaRPr lang="en-US" altLang="en-US" sz="1400" dirty="0">
              <a:solidFill>
                <a:prstClr val="white"/>
              </a:solidFill>
              <a:latin typeface="Arial" charset="0"/>
              <a:ea typeface="Arial" charset="0"/>
              <a:cs typeface="Arial" charset="0"/>
            </a:endParaRPr>
          </a:p>
          <a:p>
            <a:pPr lvl="0" algn="ctr" fontAlgn="base">
              <a:spcBef>
                <a:spcPct val="0"/>
              </a:spcBef>
              <a:spcAft>
                <a:spcPct val="0"/>
              </a:spcAft>
            </a:pPr>
            <a:r>
              <a:rPr lang="en-US" altLang="en-US" sz="1100" dirty="0">
                <a:solidFill>
                  <a:prstClr val="white"/>
                </a:solidFill>
                <a:latin typeface="Arial" charset="0"/>
                <a:ea typeface="Arial" charset="0"/>
                <a:cs typeface="Arial" charset="0"/>
              </a:rPr>
              <a:t>All rights reserved.  This material or any part thereof</a:t>
            </a:r>
          </a:p>
          <a:p>
            <a:pPr lvl="0" algn="ctr" fontAlgn="base">
              <a:spcBef>
                <a:spcPct val="0"/>
              </a:spcBef>
              <a:spcAft>
                <a:spcPct val="0"/>
              </a:spcAft>
            </a:pPr>
            <a:r>
              <a:rPr lang="en-US" altLang="en-US" sz="1100" dirty="0">
                <a:solidFill>
                  <a:prstClr val="white"/>
                </a:solidFill>
                <a:latin typeface="Arial" charset="0"/>
                <a:ea typeface="Arial" charset="0"/>
                <a:cs typeface="Arial" charset="0"/>
              </a:rPr>
              <a:t>may not be reproduced in any form without</a:t>
            </a:r>
          </a:p>
          <a:p>
            <a:pPr lvl="0" algn="ctr" fontAlgn="base">
              <a:spcBef>
                <a:spcPct val="0"/>
              </a:spcBef>
              <a:spcAft>
                <a:spcPct val="0"/>
              </a:spcAft>
            </a:pPr>
            <a:r>
              <a:rPr lang="en-US" altLang="en-US" sz="1100" dirty="0">
                <a:solidFill>
                  <a:prstClr val="white"/>
                </a:solidFill>
                <a:latin typeface="Arial" charset="0"/>
                <a:ea typeface="Arial" charset="0"/>
                <a:cs typeface="Arial" charset="0"/>
              </a:rPr>
              <a:t>the written permission of the</a:t>
            </a:r>
          </a:p>
          <a:p>
            <a:pPr lvl="0" algn="ctr" fontAlgn="base">
              <a:spcBef>
                <a:spcPct val="0"/>
              </a:spcBef>
              <a:spcAft>
                <a:spcPct val="0"/>
              </a:spcAft>
            </a:pPr>
            <a:r>
              <a:rPr lang="en-US" altLang="en-US" sz="1100" dirty="0">
                <a:solidFill>
                  <a:prstClr val="white"/>
                </a:solidFill>
                <a:latin typeface="Arial" charset="0"/>
                <a:ea typeface="Arial" charset="0"/>
                <a:cs typeface="Arial" charset="0"/>
              </a:rPr>
              <a:t>Institute for Safety in Powerline Construction</a:t>
            </a:r>
          </a:p>
        </p:txBody>
      </p:sp>
    </p:spTree>
    <p:extLst>
      <p:ext uri="{BB962C8B-B14F-4D97-AF65-F5344CB8AC3E}">
        <p14:creationId xmlns:p14="http://schemas.microsoft.com/office/powerpoint/2010/main" val="940182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31"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19008" y="1055082"/>
            <a:ext cx="3347573" cy="26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05829" name="Rectangle 5"/>
          <p:cNvSpPr>
            <a:spLocks noGrp="1" noChangeArrowheads="1"/>
          </p:cNvSpPr>
          <p:nvPr>
            <p:ph type="title"/>
          </p:nvPr>
        </p:nvSpPr>
        <p:spPr>
          <a:xfrm>
            <a:off x="145143" y="60326"/>
            <a:ext cx="11887200" cy="896277"/>
          </a:xfrm>
        </p:spPr>
        <p:txBody>
          <a:bodyPr>
            <a:normAutofit fontScale="90000"/>
          </a:bodyPr>
          <a:lstStyle/>
          <a:p>
            <a:pPr algn="ctr" eaLnBrk="1" hangingPunct="1"/>
            <a:r>
              <a:rPr lang="en-US" altLang="en-US" sz="4400" b="1" dirty="0">
                <a:solidFill>
                  <a:schemeClr val="tx1"/>
                </a:solidFill>
                <a:latin typeface="+mn-lt"/>
              </a:rPr>
              <a:t>General Hand Tool Safety Practices </a:t>
            </a:r>
            <a:r>
              <a:rPr lang="en-US" altLang="en-US" sz="2100" dirty="0">
                <a:solidFill>
                  <a:schemeClr val="tx1"/>
                </a:solidFill>
              </a:rPr>
              <a:t>(cont.)</a:t>
            </a:r>
            <a:endParaRPr lang="en-US" altLang="en-US" dirty="0">
              <a:solidFill>
                <a:schemeClr val="tx1"/>
              </a:solidFill>
            </a:endParaRPr>
          </a:p>
        </p:txBody>
      </p:sp>
      <p:sp>
        <p:nvSpPr>
          <p:cNvPr id="205830" name="Rectangle 6"/>
          <p:cNvSpPr>
            <a:spLocks noGrp="1" noChangeArrowheads="1"/>
          </p:cNvSpPr>
          <p:nvPr>
            <p:ph idx="1"/>
          </p:nvPr>
        </p:nvSpPr>
        <p:spPr>
          <a:xfrm>
            <a:off x="29031" y="1308300"/>
            <a:ext cx="5007203" cy="4346911"/>
          </a:xfrm>
        </p:spPr>
        <p:txBody>
          <a:bodyPr>
            <a:normAutofit/>
          </a:bodyPr>
          <a:lstStyle/>
          <a:p>
            <a:r>
              <a:rPr lang="en-US" altLang="en-US" sz="2600" cap="none" dirty="0">
                <a:solidFill>
                  <a:schemeClr val="tx1"/>
                </a:solidFill>
              </a:rPr>
              <a:t>Use the right </a:t>
            </a:r>
            <a:r>
              <a:rPr lang="en-US" altLang="en-US" sz="2600" u="sng" cap="none" dirty="0">
                <a:solidFill>
                  <a:schemeClr val="tx1"/>
                </a:solidFill>
              </a:rPr>
              <a:t>size</a:t>
            </a:r>
            <a:r>
              <a:rPr lang="en-US" altLang="en-US" sz="2600" cap="none" dirty="0">
                <a:solidFill>
                  <a:schemeClr val="tx1"/>
                </a:solidFill>
              </a:rPr>
              <a:t> and </a:t>
            </a:r>
            <a:r>
              <a:rPr lang="en-US" altLang="en-US" sz="2600" u="sng" cap="none" dirty="0">
                <a:solidFill>
                  <a:schemeClr val="tx1"/>
                </a:solidFill>
              </a:rPr>
              <a:t>type</a:t>
            </a:r>
            <a:r>
              <a:rPr lang="en-US" altLang="en-US" sz="2600" cap="none" dirty="0">
                <a:solidFill>
                  <a:schemeClr val="tx1"/>
                </a:solidFill>
              </a:rPr>
              <a:t> of tool for the job</a:t>
            </a:r>
          </a:p>
          <a:p>
            <a:r>
              <a:rPr lang="en-US" altLang="en-US" sz="2600" cap="none" dirty="0">
                <a:solidFill>
                  <a:schemeClr val="tx1"/>
                </a:solidFill>
              </a:rPr>
              <a:t>Do not use tools that are loose or cracked</a:t>
            </a:r>
          </a:p>
          <a:p>
            <a:r>
              <a:rPr lang="en-US" altLang="en-US" sz="2600" cap="none" dirty="0">
                <a:solidFill>
                  <a:schemeClr val="tx1"/>
                </a:solidFill>
              </a:rPr>
              <a:t>After using a tool, clean it and put it back in its proper </a:t>
            </a:r>
            <a:r>
              <a:rPr lang="en-US" altLang="en-US" sz="2600" cap="none" dirty="0" smtClean="0">
                <a:solidFill>
                  <a:schemeClr val="tx1"/>
                </a:solidFill>
              </a:rPr>
              <a:t>place</a:t>
            </a:r>
            <a:endParaRPr lang="en-US" altLang="en-US" sz="2600" cap="none" dirty="0">
              <a:solidFill>
                <a:schemeClr val="tx1"/>
              </a:solidFill>
            </a:endParaRPr>
          </a:p>
        </p:txBody>
      </p:sp>
      <p:pic>
        <p:nvPicPr>
          <p:cNvPr id="5" name="Picture 23"/>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10375939" y="6303890"/>
            <a:ext cx="1816061" cy="554110"/>
          </a:xfrm>
          <a:prstGeom prst="rect">
            <a:avLst/>
          </a:prstGeom>
          <a:noFill/>
          <a:ln w="9525">
            <a:noFill/>
            <a:miter lim="800000"/>
            <a:headEnd/>
            <a:tailEnd/>
          </a:ln>
          <a:effectLst>
            <a:glow rad="63500">
              <a:srgbClr val="6F6F6F">
                <a:satMod val="175000"/>
                <a:alpha val="75000"/>
              </a:srgbClr>
            </a:glow>
          </a:effectLst>
        </p:spPr>
      </p:pic>
      <p:pic>
        <p:nvPicPr>
          <p:cNvPr id="2" name="Picture 1"/>
          <p:cNvPicPr>
            <a:picLocks noChangeAspect="1"/>
          </p:cNvPicPr>
          <p:nvPr/>
        </p:nvPicPr>
        <p:blipFill>
          <a:blip r:embed="rId5"/>
          <a:stretch>
            <a:fillRect/>
          </a:stretch>
        </p:blipFill>
        <p:spPr>
          <a:xfrm>
            <a:off x="5233181" y="3882693"/>
            <a:ext cx="4169040" cy="2622223"/>
          </a:xfrm>
          <a:prstGeom prst="rect">
            <a:avLst/>
          </a:prstGeom>
        </p:spPr>
      </p:pic>
    </p:spTree>
    <p:extLst>
      <p:ext uri="{BB962C8B-B14F-4D97-AF65-F5344CB8AC3E}">
        <p14:creationId xmlns:p14="http://schemas.microsoft.com/office/powerpoint/2010/main" val="1811280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98" name="Rectangle 14"/>
          <p:cNvSpPr>
            <a:spLocks noGrp="1" noChangeArrowheads="1"/>
          </p:cNvSpPr>
          <p:nvPr>
            <p:ph type="title"/>
          </p:nvPr>
        </p:nvSpPr>
        <p:spPr>
          <a:xfrm>
            <a:off x="3784209" y="73854"/>
            <a:ext cx="8344883" cy="914400"/>
          </a:xfrm>
        </p:spPr>
        <p:txBody>
          <a:bodyPr>
            <a:normAutofit/>
          </a:bodyPr>
          <a:lstStyle/>
          <a:p>
            <a:pPr algn="ctr" eaLnBrk="1" hangingPunct="1">
              <a:defRPr/>
            </a:pPr>
            <a:r>
              <a:rPr lang="en-US" altLang="en-US" sz="4000" b="1" dirty="0" smtClean="0">
                <a:solidFill>
                  <a:schemeClr val="tx1"/>
                </a:solidFill>
                <a:latin typeface="+mn-lt"/>
              </a:rPr>
              <a:t>Carrying Tools</a:t>
            </a:r>
          </a:p>
        </p:txBody>
      </p:sp>
      <p:sp>
        <p:nvSpPr>
          <p:cNvPr id="246799" name="Rectangle 15"/>
          <p:cNvSpPr>
            <a:spLocks noGrp="1" noChangeArrowheads="1"/>
          </p:cNvSpPr>
          <p:nvPr>
            <p:ph type="body" sz="half" idx="1"/>
          </p:nvPr>
        </p:nvSpPr>
        <p:spPr>
          <a:xfrm>
            <a:off x="75027" y="2349305"/>
            <a:ext cx="5519738" cy="4445393"/>
          </a:xfrm>
        </p:spPr>
        <p:txBody>
          <a:bodyPr>
            <a:normAutofit/>
          </a:bodyPr>
          <a:lstStyle/>
          <a:p>
            <a:pPr>
              <a:defRPr/>
            </a:pPr>
            <a:r>
              <a:rPr lang="en-US" altLang="en-US" sz="2400" cap="none" dirty="0">
                <a:solidFill>
                  <a:schemeClr val="tx1"/>
                </a:solidFill>
              </a:rPr>
              <a:t>Toolbox, belt, or </a:t>
            </a:r>
            <a:r>
              <a:rPr lang="en-US" altLang="en-US" sz="2400" cap="none" dirty="0" smtClean="0">
                <a:solidFill>
                  <a:schemeClr val="tx1"/>
                </a:solidFill>
              </a:rPr>
              <a:t>pouch</a:t>
            </a:r>
            <a:endParaRPr lang="en-US" altLang="en-US" sz="2400" cap="none" dirty="0">
              <a:solidFill>
                <a:schemeClr val="tx1"/>
              </a:solidFill>
            </a:endParaRPr>
          </a:p>
          <a:p>
            <a:pPr>
              <a:defRPr/>
            </a:pPr>
            <a:r>
              <a:rPr lang="en-US" altLang="en-US" sz="2400" cap="none" dirty="0">
                <a:solidFill>
                  <a:schemeClr val="tx1"/>
                </a:solidFill>
              </a:rPr>
              <a:t>Never carry sharp tools in your </a:t>
            </a:r>
            <a:r>
              <a:rPr lang="en-US" altLang="en-US" sz="2400" cap="none" dirty="0" smtClean="0">
                <a:solidFill>
                  <a:schemeClr val="tx1"/>
                </a:solidFill>
              </a:rPr>
              <a:t>pocket</a:t>
            </a:r>
            <a:endParaRPr lang="en-US" altLang="en-US" sz="2400" cap="none" dirty="0">
              <a:solidFill>
                <a:schemeClr val="tx1"/>
              </a:solidFill>
            </a:endParaRPr>
          </a:p>
          <a:p>
            <a:pPr>
              <a:defRPr/>
            </a:pPr>
            <a:r>
              <a:rPr lang="en-US" altLang="en-US" sz="2400" cap="none" dirty="0">
                <a:solidFill>
                  <a:schemeClr val="tx1"/>
                </a:solidFill>
              </a:rPr>
              <a:t>Hold sharp edges or points away from body</a:t>
            </a:r>
          </a:p>
        </p:txBody>
      </p:sp>
      <p:pic>
        <p:nvPicPr>
          <p:cNvPr id="33795" name="Picture 2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95717" y="988254"/>
            <a:ext cx="2856622" cy="3808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10375939" y="6303890"/>
            <a:ext cx="1816061" cy="554110"/>
          </a:xfrm>
          <a:prstGeom prst="rect">
            <a:avLst/>
          </a:prstGeom>
          <a:noFill/>
          <a:ln w="9525">
            <a:noFill/>
            <a:miter lim="800000"/>
            <a:headEnd/>
            <a:tailEnd/>
          </a:ln>
          <a:effectLst>
            <a:glow rad="63500">
              <a:srgbClr val="6F6F6F">
                <a:satMod val="175000"/>
                <a:alpha val="75000"/>
              </a:srgbClr>
            </a:glow>
          </a:effectLst>
        </p:spPr>
      </p:pic>
      <p:pic>
        <p:nvPicPr>
          <p:cNvPr id="2" name="Picture 1"/>
          <p:cNvPicPr>
            <a:picLocks noChangeAspect="1"/>
          </p:cNvPicPr>
          <p:nvPr/>
        </p:nvPicPr>
        <p:blipFill>
          <a:blip r:embed="rId5"/>
          <a:stretch>
            <a:fillRect/>
          </a:stretch>
        </p:blipFill>
        <p:spPr>
          <a:xfrm>
            <a:off x="747418" y="369920"/>
            <a:ext cx="3249637" cy="2184101"/>
          </a:xfrm>
          <a:prstGeom prst="rect">
            <a:avLst/>
          </a:prstGeom>
        </p:spPr>
      </p:pic>
      <p:pic>
        <p:nvPicPr>
          <p:cNvPr id="3" name="Picture 2"/>
          <p:cNvPicPr>
            <a:picLocks noChangeAspect="1"/>
          </p:cNvPicPr>
          <p:nvPr/>
        </p:nvPicPr>
        <p:blipFill>
          <a:blip r:embed="rId6"/>
          <a:stretch>
            <a:fillRect/>
          </a:stretch>
        </p:blipFill>
        <p:spPr>
          <a:xfrm rot="5400000">
            <a:off x="4688856" y="2379031"/>
            <a:ext cx="5242786" cy="2935960"/>
          </a:xfrm>
          <a:prstGeom prst="rect">
            <a:avLst/>
          </a:prstGeom>
        </p:spPr>
      </p:pic>
    </p:spTree>
    <p:extLst>
      <p:ext uri="{BB962C8B-B14F-4D97-AF65-F5344CB8AC3E}">
        <p14:creationId xmlns:p14="http://schemas.microsoft.com/office/powerpoint/2010/main" val="1974156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a:xfrm>
            <a:off x="225083" y="55633"/>
            <a:ext cx="11859065" cy="1132539"/>
          </a:xfrm>
        </p:spPr>
        <p:txBody>
          <a:bodyPr>
            <a:normAutofit/>
          </a:bodyPr>
          <a:lstStyle/>
          <a:p>
            <a:pPr algn="ctr" eaLnBrk="1" hangingPunct="1">
              <a:defRPr/>
            </a:pPr>
            <a:r>
              <a:rPr lang="en-US" altLang="en-US" sz="4000" b="1" dirty="0" smtClean="0">
                <a:solidFill>
                  <a:schemeClr val="tx1"/>
                </a:solidFill>
                <a:latin typeface="+mn-lt"/>
              </a:rPr>
              <a:t>Carrying Tools </a:t>
            </a:r>
            <a:r>
              <a:rPr lang="en-US" altLang="en-US" sz="3100" dirty="0" smtClean="0">
                <a:solidFill>
                  <a:schemeClr val="tx1"/>
                </a:solidFill>
                <a:latin typeface="+mn-lt"/>
              </a:rPr>
              <a:t>(</a:t>
            </a:r>
            <a:r>
              <a:rPr lang="en-US" altLang="en-US" sz="2800" dirty="0" smtClean="0">
                <a:solidFill>
                  <a:schemeClr val="tx1"/>
                </a:solidFill>
                <a:latin typeface="+mn-lt"/>
              </a:rPr>
              <a:t>CONT.)</a:t>
            </a:r>
            <a:endParaRPr lang="en-US" altLang="en-US" sz="4000" dirty="0" smtClean="0">
              <a:solidFill>
                <a:schemeClr val="tx1"/>
              </a:solidFill>
              <a:latin typeface="+mn-lt"/>
            </a:endParaRPr>
          </a:p>
        </p:txBody>
      </p:sp>
      <p:sp>
        <p:nvSpPr>
          <p:cNvPr id="275459" name="Rectangle 3"/>
          <p:cNvSpPr>
            <a:spLocks noGrp="1" noChangeArrowheads="1"/>
          </p:cNvSpPr>
          <p:nvPr>
            <p:ph idx="1"/>
          </p:nvPr>
        </p:nvSpPr>
        <p:spPr>
          <a:xfrm>
            <a:off x="703385" y="1471697"/>
            <a:ext cx="4672525" cy="3845891"/>
          </a:xfrm>
        </p:spPr>
        <p:txBody>
          <a:bodyPr>
            <a:normAutofit/>
          </a:bodyPr>
          <a:lstStyle/>
          <a:p>
            <a:r>
              <a:rPr lang="en-US" altLang="en-US" sz="2400" cap="none" dirty="0">
                <a:solidFill>
                  <a:schemeClr val="tx1"/>
                </a:solidFill>
              </a:rPr>
              <a:t>Don’t carry tools in your hand when climbing poles or </a:t>
            </a:r>
            <a:r>
              <a:rPr lang="en-US" altLang="en-US" sz="2400" cap="none" dirty="0" smtClean="0">
                <a:solidFill>
                  <a:schemeClr val="tx1"/>
                </a:solidFill>
              </a:rPr>
              <a:t>ladders</a:t>
            </a:r>
            <a:endParaRPr lang="en-US" altLang="en-US" sz="2400" cap="none" dirty="0">
              <a:solidFill>
                <a:schemeClr val="tx1"/>
              </a:solidFill>
            </a:endParaRPr>
          </a:p>
          <a:p>
            <a:r>
              <a:rPr lang="en-US" altLang="en-US" sz="2400" cap="none" dirty="0">
                <a:solidFill>
                  <a:schemeClr val="tx1"/>
                </a:solidFill>
              </a:rPr>
              <a:t>Use a tool belt for storing </a:t>
            </a:r>
            <a:r>
              <a:rPr lang="en-US" altLang="en-US" sz="2400" cap="none" dirty="0" smtClean="0">
                <a:solidFill>
                  <a:schemeClr val="tx1"/>
                </a:solidFill>
              </a:rPr>
              <a:t>tools</a:t>
            </a:r>
            <a:endParaRPr lang="en-US" altLang="en-US" sz="2400" cap="none" dirty="0">
              <a:solidFill>
                <a:schemeClr val="tx1"/>
              </a:solidFill>
            </a:endParaRPr>
          </a:p>
          <a:p>
            <a:r>
              <a:rPr lang="en-US" altLang="en-US" sz="2400" cap="none" dirty="0">
                <a:solidFill>
                  <a:schemeClr val="tx1"/>
                </a:solidFill>
              </a:rPr>
              <a:t>Hand tools to others, </a:t>
            </a:r>
            <a:r>
              <a:rPr lang="en-US" altLang="en-US" sz="2400" cap="none" dirty="0">
                <a:solidFill>
                  <a:srgbClr val="FF0000"/>
                </a:solidFill>
              </a:rPr>
              <a:t>do not throw </a:t>
            </a:r>
            <a:r>
              <a:rPr lang="en-US" altLang="en-US" sz="2400" cap="none" dirty="0" smtClean="0">
                <a:solidFill>
                  <a:srgbClr val="FF0000"/>
                </a:solidFill>
              </a:rPr>
              <a:t>tools</a:t>
            </a:r>
            <a:endParaRPr lang="en-US" altLang="en-US" sz="2400" cap="none" dirty="0">
              <a:solidFill>
                <a:srgbClr val="FF0000"/>
              </a:solidFill>
            </a:endParaRPr>
          </a:p>
        </p:txBody>
      </p:sp>
      <p:pic>
        <p:nvPicPr>
          <p:cNvPr id="9" name="Picture 23"/>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0375939" y="6303890"/>
            <a:ext cx="1816061" cy="554110"/>
          </a:xfrm>
          <a:prstGeom prst="rect">
            <a:avLst/>
          </a:prstGeom>
          <a:noFill/>
          <a:ln w="9525">
            <a:noFill/>
            <a:miter lim="800000"/>
            <a:headEnd/>
            <a:tailEnd/>
          </a:ln>
          <a:effectLst>
            <a:glow rad="63500">
              <a:srgbClr val="6F6F6F">
                <a:satMod val="175000"/>
                <a:alpha val="75000"/>
              </a:srgbClr>
            </a:glow>
          </a:effectLst>
        </p:spPr>
      </p:pic>
      <p:pic>
        <p:nvPicPr>
          <p:cNvPr id="2" name="Picture 1"/>
          <p:cNvPicPr>
            <a:picLocks noChangeAspect="1"/>
          </p:cNvPicPr>
          <p:nvPr/>
        </p:nvPicPr>
        <p:blipFill>
          <a:blip r:embed="rId4"/>
          <a:stretch>
            <a:fillRect/>
          </a:stretch>
        </p:blipFill>
        <p:spPr>
          <a:xfrm>
            <a:off x="5375910" y="3479460"/>
            <a:ext cx="4244362" cy="2824430"/>
          </a:xfrm>
          <a:prstGeom prst="rect">
            <a:avLst/>
          </a:prstGeom>
        </p:spPr>
      </p:pic>
      <p:pic>
        <p:nvPicPr>
          <p:cNvPr id="3" name="Picture 2"/>
          <p:cNvPicPr>
            <a:picLocks noChangeAspect="1"/>
          </p:cNvPicPr>
          <p:nvPr/>
        </p:nvPicPr>
        <p:blipFill>
          <a:blip r:embed="rId5"/>
          <a:stretch>
            <a:fillRect/>
          </a:stretch>
        </p:blipFill>
        <p:spPr>
          <a:xfrm>
            <a:off x="9363459" y="1471697"/>
            <a:ext cx="2024960" cy="3086234"/>
          </a:xfrm>
          <a:prstGeom prst="rect">
            <a:avLst/>
          </a:prstGeom>
        </p:spPr>
      </p:pic>
    </p:spTree>
    <p:extLst>
      <p:ext uri="{BB962C8B-B14F-4D97-AF65-F5344CB8AC3E}">
        <p14:creationId xmlns:p14="http://schemas.microsoft.com/office/powerpoint/2010/main" val="9413930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92" name="Rectangle 12"/>
          <p:cNvSpPr>
            <a:spLocks noGrp="1" noChangeArrowheads="1"/>
          </p:cNvSpPr>
          <p:nvPr>
            <p:ph type="title"/>
          </p:nvPr>
        </p:nvSpPr>
        <p:spPr>
          <a:xfrm>
            <a:off x="0" y="69702"/>
            <a:ext cx="12192000" cy="1196392"/>
          </a:xfrm>
        </p:spPr>
        <p:txBody>
          <a:bodyPr>
            <a:noAutofit/>
          </a:bodyPr>
          <a:lstStyle/>
          <a:p>
            <a:pPr algn="ctr" eaLnBrk="1" hangingPunct="1">
              <a:defRPr/>
            </a:pPr>
            <a:r>
              <a:rPr lang="en-US" altLang="en-US" sz="4000" b="1" dirty="0" smtClean="0">
                <a:solidFill>
                  <a:schemeClr val="tx1"/>
                </a:solidFill>
                <a:latin typeface="+mn-lt"/>
              </a:rPr>
              <a:t>Maintaining and Repairing Your Tools</a:t>
            </a:r>
          </a:p>
        </p:txBody>
      </p:sp>
      <p:sp>
        <p:nvSpPr>
          <p:cNvPr id="250893" name="Rectangle 13"/>
          <p:cNvSpPr>
            <a:spLocks noGrp="1" noChangeArrowheads="1"/>
          </p:cNvSpPr>
          <p:nvPr>
            <p:ph idx="1"/>
          </p:nvPr>
        </p:nvSpPr>
        <p:spPr>
          <a:xfrm>
            <a:off x="522850" y="1864753"/>
            <a:ext cx="5341032" cy="3840478"/>
          </a:xfrm>
        </p:spPr>
        <p:txBody>
          <a:bodyPr>
            <a:normAutofit lnSpcReduction="10000"/>
          </a:bodyPr>
          <a:lstStyle/>
          <a:p>
            <a:pPr>
              <a:defRPr/>
            </a:pPr>
            <a:r>
              <a:rPr lang="en-US" altLang="en-US" sz="2400" cap="none" dirty="0">
                <a:solidFill>
                  <a:schemeClr val="tx1"/>
                </a:solidFill>
              </a:rPr>
              <a:t>Purchase quality tools</a:t>
            </a:r>
          </a:p>
          <a:p>
            <a:pPr>
              <a:defRPr/>
            </a:pPr>
            <a:r>
              <a:rPr lang="en-US" altLang="en-US" sz="2400" cap="none" dirty="0">
                <a:solidFill>
                  <a:schemeClr val="tx1"/>
                </a:solidFill>
              </a:rPr>
              <a:t>Inspect for damaged edges and handles</a:t>
            </a:r>
          </a:p>
          <a:p>
            <a:pPr>
              <a:defRPr/>
            </a:pPr>
            <a:r>
              <a:rPr lang="en-US" altLang="en-US" sz="2400" cap="none" dirty="0">
                <a:solidFill>
                  <a:schemeClr val="tx1"/>
                </a:solidFill>
              </a:rPr>
              <a:t>Keep edges and tips sharp</a:t>
            </a:r>
          </a:p>
          <a:p>
            <a:pPr>
              <a:defRPr/>
            </a:pPr>
            <a:r>
              <a:rPr lang="en-US" altLang="en-US" sz="2400" cap="none" dirty="0">
                <a:solidFill>
                  <a:schemeClr val="tx1"/>
                </a:solidFill>
              </a:rPr>
              <a:t>Replace damaged handles</a:t>
            </a:r>
          </a:p>
          <a:p>
            <a:pPr>
              <a:defRPr/>
            </a:pPr>
            <a:r>
              <a:rPr lang="en-US" altLang="en-US" sz="2400" cap="none" dirty="0">
                <a:solidFill>
                  <a:schemeClr val="tx1"/>
                </a:solidFill>
              </a:rPr>
              <a:t>Report broken or damaged hand tools </a:t>
            </a:r>
          </a:p>
          <a:p>
            <a:pPr>
              <a:defRPr/>
            </a:pPr>
            <a:r>
              <a:rPr lang="en-US" altLang="en-US" sz="2400" cap="none" dirty="0">
                <a:solidFill>
                  <a:schemeClr val="tx1"/>
                </a:solidFill>
              </a:rPr>
              <a:t>Discard damaged insulated tools</a:t>
            </a:r>
          </a:p>
        </p:txBody>
      </p:sp>
      <p:pic>
        <p:nvPicPr>
          <p:cNvPr id="5" name="Picture 23"/>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0375939" y="6303890"/>
            <a:ext cx="1816061" cy="554110"/>
          </a:xfrm>
          <a:prstGeom prst="rect">
            <a:avLst/>
          </a:prstGeom>
          <a:noFill/>
          <a:ln w="9525">
            <a:noFill/>
            <a:miter lim="800000"/>
            <a:headEnd/>
            <a:tailEnd/>
          </a:ln>
          <a:effectLst>
            <a:glow rad="63500">
              <a:srgbClr val="6F6F6F">
                <a:satMod val="175000"/>
                <a:alpha val="75000"/>
              </a:srgbClr>
            </a:glow>
          </a:effectLst>
        </p:spPr>
      </p:pic>
      <p:pic>
        <p:nvPicPr>
          <p:cNvPr id="2" name="Picture 1"/>
          <p:cNvPicPr>
            <a:picLocks noChangeAspect="1"/>
          </p:cNvPicPr>
          <p:nvPr/>
        </p:nvPicPr>
        <p:blipFill>
          <a:blip r:embed="rId4"/>
          <a:stretch>
            <a:fillRect/>
          </a:stretch>
        </p:blipFill>
        <p:spPr>
          <a:xfrm>
            <a:off x="7292621" y="1266094"/>
            <a:ext cx="3991348" cy="2656061"/>
          </a:xfrm>
          <a:prstGeom prst="rect">
            <a:avLst/>
          </a:prstGeom>
        </p:spPr>
      </p:pic>
      <p:pic>
        <p:nvPicPr>
          <p:cNvPr id="3" name="Picture 2"/>
          <p:cNvPicPr>
            <a:picLocks noChangeAspect="1"/>
          </p:cNvPicPr>
          <p:nvPr/>
        </p:nvPicPr>
        <p:blipFill>
          <a:blip r:embed="rId5"/>
          <a:stretch>
            <a:fillRect/>
          </a:stretch>
        </p:blipFill>
        <p:spPr>
          <a:xfrm>
            <a:off x="6372665" y="4042369"/>
            <a:ext cx="2869807" cy="2152356"/>
          </a:xfrm>
          <a:prstGeom prst="rect">
            <a:avLst/>
          </a:prstGeom>
        </p:spPr>
      </p:pic>
    </p:spTree>
    <p:extLst>
      <p:ext uri="{BB962C8B-B14F-4D97-AF65-F5344CB8AC3E}">
        <p14:creationId xmlns:p14="http://schemas.microsoft.com/office/powerpoint/2010/main" val="588607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8" name="Rectangle 8"/>
          <p:cNvSpPr>
            <a:spLocks noGrp="1" noChangeArrowheads="1"/>
          </p:cNvSpPr>
          <p:nvPr>
            <p:ph type="title"/>
          </p:nvPr>
        </p:nvSpPr>
        <p:spPr>
          <a:xfrm>
            <a:off x="260352" y="59784"/>
            <a:ext cx="11931647" cy="914400"/>
          </a:xfrm>
        </p:spPr>
        <p:txBody>
          <a:bodyPr>
            <a:normAutofit/>
          </a:bodyPr>
          <a:lstStyle/>
          <a:p>
            <a:pPr algn="ctr" eaLnBrk="1" hangingPunct="1">
              <a:defRPr/>
            </a:pPr>
            <a:r>
              <a:rPr lang="en-US" altLang="en-US" sz="4000" b="1" dirty="0" smtClean="0">
                <a:solidFill>
                  <a:schemeClr val="tx1"/>
                </a:solidFill>
                <a:latin typeface="+mn-lt"/>
              </a:rPr>
              <a:t>Screwdriver Safety</a:t>
            </a:r>
          </a:p>
        </p:txBody>
      </p:sp>
      <p:sp>
        <p:nvSpPr>
          <p:cNvPr id="199689" name="Rectangle 9"/>
          <p:cNvSpPr>
            <a:spLocks noGrp="1" noChangeArrowheads="1"/>
          </p:cNvSpPr>
          <p:nvPr>
            <p:ph type="body" sz="half" idx="1"/>
          </p:nvPr>
        </p:nvSpPr>
        <p:spPr>
          <a:xfrm>
            <a:off x="60958" y="1772530"/>
            <a:ext cx="5059682" cy="3685736"/>
          </a:xfrm>
        </p:spPr>
        <p:txBody>
          <a:bodyPr>
            <a:normAutofit/>
          </a:bodyPr>
          <a:lstStyle/>
          <a:p>
            <a:pPr lvl="1" eaLnBrk="1" hangingPunct="1"/>
            <a:endParaRPr lang="en-US" altLang="en-US" cap="none" dirty="0">
              <a:solidFill>
                <a:schemeClr val="bg1"/>
              </a:solidFill>
            </a:endParaRPr>
          </a:p>
          <a:p>
            <a:r>
              <a:rPr lang="en-US" altLang="en-US" sz="2400" cap="none" dirty="0">
                <a:solidFill>
                  <a:schemeClr val="tx1"/>
                </a:solidFill>
              </a:rPr>
              <a:t>Use correct size head</a:t>
            </a:r>
          </a:p>
          <a:p>
            <a:r>
              <a:rPr lang="en-US" altLang="en-US" sz="2400" cap="none" dirty="0">
                <a:solidFill>
                  <a:schemeClr val="tx1"/>
                </a:solidFill>
              </a:rPr>
              <a:t>Power grip handle should be 1-1/4” to 2” diameter</a:t>
            </a:r>
          </a:p>
          <a:p>
            <a:r>
              <a:rPr lang="en-US" altLang="en-US" sz="2400" cap="none" dirty="0">
                <a:solidFill>
                  <a:schemeClr val="tx1"/>
                </a:solidFill>
              </a:rPr>
              <a:t>Precision grip handles should be 1/4” to 1/2” diameter</a:t>
            </a:r>
          </a:p>
          <a:p>
            <a:r>
              <a:rPr lang="en-US" altLang="en-US" sz="2400" cap="none" dirty="0">
                <a:solidFill>
                  <a:schemeClr val="tx1"/>
                </a:solidFill>
              </a:rPr>
              <a:t>Do not use as a pry bar or chisel</a:t>
            </a:r>
          </a:p>
        </p:txBody>
      </p:sp>
      <p:pic>
        <p:nvPicPr>
          <p:cNvPr id="199697" name="Picture 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94408" y="1492215"/>
            <a:ext cx="2483559" cy="2286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 name="Picture 23"/>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10375939" y="6303890"/>
            <a:ext cx="1816061" cy="554110"/>
          </a:xfrm>
          <a:prstGeom prst="rect">
            <a:avLst/>
          </a:prstGeom>
          <a:noFill/>
          <a:ln w="9525">
            <a:noFill/>
            <a:miter lim="800000"/>
            <a:headEnd/>
            <a:tailEnd/>
          </a:ln>
          <a:effectLst>
            <a:glow rad="63500">
              <a:srgbClr val="6F6F6F">
                <a:satMod val="175000"/>
                <a:alpha val="75000"/>
              </a:srgbClr>
            </a:glow>
          </a:effectLst>
        </p:spPr>
      </p:pic>
      <p:pic>
        <p:nvPicPr>
          <p:cNvPr id="2" name="Picture 1"/>
          <p:cNvPicPr>
            <a:picLocks noChangeAspect="1"/>
          </p:cNvPicPr>
          <p:nvPr/>
        </p:nvPicPr>
        <p:blipFill>
          <a:blip r:embed="rId5"/>
          <a:stretch>
            <a:fillRect/>
          </a:stretch>
        </p:blipFill>
        <p:spPr>
          <a:xfrm>
            <a:off x="5013829" y="3736658"/>
            <a:ext cx="5082606" cy="2672467"/>
          </a:xfrm>
          <a:prstGeom prst="rect">
            <a:avLst/>
          </a:prstGeom>
        </p:spPr>
      </p:pic>
    </p:spTree>
    <p:extLst>
      <p:ext uri="{BB962C8B-B14F-4D97-AF65-F5344CB8AC3E}">
        <p14:creationId xmlns:p14="http://schemas.microsoft.com/office/powerpoint/2010/main" val="1009832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6" name="Rectangle 8"/>
          <p:cNvSpPr>
            <a:spLocks noGrp="1" noChangeArrowheads="1"/>
          </p:cNvSpPr>
          <p:nvPr>
            <p:ph type="title"/>
          </p:nvPr>
        </p:nvSpPr>
        <p:spPr>
          <a:xfrm>
            <a:off x="260352" y="73852"/>
            <a:ext cx="11931648" cy="914400"/>
          </a:xfrm>
        </p:spPr>
        <p:txBody>
          <a:bodyPr>
            <a:normAutofit/>
          </a:bodyPr>
          <a:lstStyle/>
          <a:p>
            <a:pPr algn="ctr" eaLnBrk="1" hangingPunct="1">
              <a:defRPr/>
            </a:pPr>
            <a:r>
              <a:rPr lang="en-US" altLang="en-US" sz="4000" b="1" dirty="0" smtClean="0">
                <a:solidFill>
                  <a:schemeClr val="tx1"/>
                </a:solidFill>
                <a:latin typeface="+mn-lt"/>
              </a:rPr>
              <a:t>Knife Safety</a:t>
            </a:r>
          </a:p>
        </p:txBody>
      </p:sp>
      <p:sp>
        <p:nvSpPr>
          <p:cNvPr id="232457" name="Rectangle 9"/>
          <p:cNvSpPr>
            <a:spLocks noGrp="1" noChangeArrowheads="1"/>
          </p:cNvSpPr>
          <p:nvPr>
            <p:ph type="body" sz="half" idx="1"/>
          </p:nvPr>
        </p:nvSpPr>
        <p:spPr>
          <a:xfrm>
            <a:off x="581463" y="1505244"/>
            <a:ext cx="5186292" cy="2982350"/>
          </a:xfrm>
        </p:spPr>
        <p:txBody>
          <a:bodyPr>
            <a:normAutofit fontScale="92500" lnSpcReduction="10000"/>
          </a:bodyPr>
          <a:lstStyle/>
          <a:p>
            <a:r>
              <a:rPr lang="en-US" altLang="en-US" sz="2600" cap="none" dirty="0">
                <a:solidFill>
                  <a:schemeClr val="tx1"/>
                </a:solidFill>
              </a:rPr>
              <a:t>Inspect the blade</a:t>
            </a:r>
          </a:p>
          <a:p>
            <a:r>
              <a:rPr lang="en-US" altLang="en-US" sz="2600" cap="none" dirty="0">
                <a:solidFill>
                  <a:schemeClr val="tx1"/>
                </a:solidFill>
              </a:rPr>
              <a:t>Check the handle</a:t>
            </a:r>
          </a:p>
          <a:p>
            <a:r>
              <a:rPr lang="en-US" altLang="en-US" sz="2600" cap="none" dirty="0">
                <a:solidFill>
                  <a:schemeClr val="tx1"/>
                </a:solidFill>
              </a:rPr>
              <a:t>Carry knife safely</a:t>
            </a:r>
          </a:p>
          <a:p>
            <a:r>
              <a:rPr lang="en-US" altLang="en-US" sz="2600" cap="none" dirty="0">
                <a:solidFill>
                  <a:schemeClr val="tx1"/>
                </a:solidFill>
              </a:rPr>
              <a:t>Cut away from your body</a:t>
            </a:r>
          </a:p>
          <a:p>
            <a:r>
              <a:rPr lang="en-US" altLang="en-US" sz="2600" cap="none" dirty="0">
                <a:solidFill>
                  <a:schemeClr val="tx1"/>
                </a:solidFill>
              </a:rPr>
              <a:t>Wear cut-resistant gloves</a:t>
            </a:r>
          </a:p>
          <a:p>
            <a:r>
              <a:rPr lang="en-US" altLang="en-US" sz="2600" cap="none" dirty="0">
                <a:solidFill>
                  <a:schemeClr val="tx1"/>
                </a:solidFill>
              </a:rPr>
              <a:t>Secure object you are </a:t>
            </a:r>
            <a:r>
              <a:rPr lang="en-US" altLang="en-US" sz="2600" cap="none" dirty="0" smtClean="0">
                <a:solidFill>
                  <a:schemeClr val="tx1"/>
                </a:solidFill>
              </a:rPr>
              <a:t>cutting</a:t>
            </a:r>
            <a:endParaRPr lang="en-US" altLang="en-US" sz="2600" cap="none" dirty="0">
              <a:solidFill>
                <a:schemeClr val="tx1"/>
              </a:solidFill>
            </a:endParaRPr>
          </a:p>
        </p:txBody>
      </p:sp>
      <p:pic>
        <p:nvPicPr>
          <p:cNvPr id="6" name="Picture 23"/>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0375939" y="6303890"/>
            <a:ext cx="1816061" cy="554110"/>
          </a:xfrm>
          <a:prstGeom prst="rect">
            <a:avLst/>
          </a:prstGeom>
          <a:noFill/>
          <a:ln w="9525">
            <a:noFill/>
            <a:miter lim="800000"/>
            <a:headEnd/>
            <a:tailEnd/>
          </a:ln>
          <a:effectLst>
            <a:glow rad="63500">
              <a:srgbClr val="6F6F6F">
                <a:satMod val="175000"/>
                <a:alpha val="75000"/>
              </a:srgbClr>
            </a:glow>
          </a:effectLst>
        </p:spPr>
      </p:pic>
      <p:pic>
        <p:nvPicPr>
          <p:cNvPr id="2" name="Picture 1"/>
          <p:cNvPicPr>
            <a:picLocks noChangeAspect="1"/>
          </p:cNvPicPr>
          <p:nvPr/>
        </p:nvPicPr>
        <p:blipFill>
          <a:blip r:embed="rId4"/>
          <a:stretch>
            <a:fillRect/>
          </a:stretch>
        </p:blipFill>
        <p:spPr>
          <a:xfrm>
            <a:off x="8510952" y="1986862"/>
            <a:ext cx="3169669" cy="2019113"/>
          </a:xfrm>
          <a:prstGeom prst="rect">
            <a:avLst/>
          </a:prstGeom>
        </p:spPr>
      </p:pic>
      <p:pic>
        <p:nvPicPr>
          <p:cNvPr id="7" name="graphics12"/>
          <p:cNvPicPr/>
          <p:nvPr/>
        </p:nvPicPr>
        <p:blipFill rotWithShape="1">
          <a:blip r:embed="rId5" cstate="screen">
            <a:alphaModFix/>
            <a:lum bright="10000"/>
            <a:extLst>
              <a:ext uri="{28A0092B-C50C-407E-A947-70E740481C1C}">
                <a14:useLocalDpi xmlns:a14="http://schemas.microsoft.com/office/drawing/2010/main"/>
              </a:ext>
            </a:extLst>
          </a:blip>
          <a:srcRect l="2498" r="2610"/>
          <a:stretch/>
        </p:blipFill>
        <p:spPr bwMode="auto">
          <a:xfrm>
            <a:off x="5781821" y="3460653"/>
            <a:ext cx="4403188" cy="2843238"/>
          </a:xfrm>
          <a:prstGeom prst="rect">
            <a:avLst/>
          </a:prstGeom>
          <a:ln w="3810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lc="http://schemas.openxmlformats.org/drawingml/2006/lockedCanvas"/>
            </a:ext>
          </a:extLst>
        </p:spPr>
      </p:pic>
    </p:spTree>
    <p:extLst>
      <p:ext uri="{BB962C8B-B14F-4D97-AF65-F5344CB8AC3E}">
        <p14:creationId xmlns:p14="http://schemas.microsoft.com/office/powerpoint/2010/main" val="142651554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260352" y="59784"/>
            <a:ext cx="11931647" cy="914400"/>
          </a:xfrm>
        </p:spPr>
        <p:txBody>
          <a:bodyPr>
            <a:normAutofit/>
          </a:bodyPr>
          <a:lstStyle/>
          <a:p>
            <a:pPr algn="ctr" eaLnBrk="1" hangingPunct="1">
              <a:defRPr/>
            </a:pPr>
            <a:r>
              <a:rPr lang="en-US" altLang="en-US" sz="4000" b="1" dirty="0" smtClean="0">
                <a:solidFill>
                  <a:schemeClr val="tx1"/>
                </a:solidFill>
                <a:latin typeface="+mn-lt"/>
              </a:rPr>
              <a:t>Awl and Punch Safety</a:t>
            </a:r>
          </a:p>
        </p:txBody>
      </p:sp>
      <p:sp>
        <p:nvSpPr>
          <p:cNvPr id="222211" name="Rectangle 3"/>
          <p:cNvSpPr>
            <a:spLocks noGrp="1" noChangeArrowheads="1"/>
          </p:cNvSpPr>
          <p:nvPr>
            <p:ph type="body" sz="half" idx="1"/>
          </p:nvPr>
        </p:nvSpPr>
        <p:spPr>
          <a:xfrm>
            <a:off x="491240" y="1899140"/>
            <a:ext cx="5734935" cy="2931939"/>
          </a:xfrm>
        </p:spPr>
        <p:txBody>
          <a:bodyPr>
            <a:normAutofit fontScale="85000" lnSpcReduction="20000"/>
          </a:bodyPr>
          <a:lstStyle/>
          <a:p>
            <a:pPr>
              <a:spcBef>
                <a:spcPct val="26000"/>
              </a:spcBef>
            </a:pPr>
            <a:r>
              <a:rPr lang="en-US" altLang="en-US" sz="2800" cap="none" dirty="0">
                <a:solidFill>
                  <a:schemeClr val="tx1"/>
                </a:solidFill>
              </a:rPr>
              <a:t>Inspect the point</a:t>
            </a:r>
          </a:p>
          <a:p>
            <a:pPr>
              <a:spcBef>
                <a:spcPct val="26000"/>
              </a:spcBef>
            </a:pPr>
            <a:r>
              <a:rPr lang="en-US" altLang="en-US" sz="2800" cap="none" dirty="0">
                <a:solidFill>
                  <a:schemeClr val="tx1"/>
                </a:solidFill>
              </a:rPr>
              <a:t>Inspect the impact head</a:t>
            </a:r>
          </a:p>
          <a:p>
            <a:pPr>
              <a:spcBef>
                <a:spcPct val="26000"/>
              </a:spcBef>
            </a:pPr>
            <a:r>
              <a:rPr lang="en-US" altLang="en-US" sz="2800" cap="none" dirty="0">
                <a:solidFill>
                  <a:schemeClr val="tx1"/>
                </a:solidFill>
              </a:rPr>
              <a:t>Hold punch straight up</a:t>
            </a:r>
          </a:p>
          <a:p>
            <a:pPr>
              <a:spcBef>
                <a:spcPct val="26000"/>
              </a:spcBef>
            </a:pPr>
            <a:r>
              <a:rPr lang="en-US" altLang="en-US" sz="2800" cap="none" dirty="0">
                <a:solidFill>
                  <a:schemeClr val="tx1"/>
                </a:solidFill>
              </a:rPr>
              <a:t>Strike the head squarely with </a:t>
            </a:r>
            <a:r>
              <a:rPr lang="en-US" altLang="en-US" sz="2800" cap="none" dirty="0" smtClean="0">
                <a:solidFill>
                  <a:schemeClr val="tx1"/>
                </a:solidFill>
              </a:rPr>
              <a:t>hammer</a:t>
            </a:r>
          </a:p>
          <a:p>
            <a:pPr>
              <a:spcBef>
                <a:spcPct val="26000"/>
              </a:spcBef>
            </a:pPr>
            <a:r>
              <a:rPr lang="en-US" altLang="en-US" sz="2800" cap="none" dirty="0" smtClean="0">
                <a:solidFill>
                  <a:schemeClr val="tx1"/>
                </a:solidFill>
              </a:rPr>
              <a:t>Awls should only be used for the design of the tool</a:t>
            </a:r>
            <a:endParaRPr lang="en-US" altLang="en-US" sz="2800" cap="none" dirty="0">
              <a:solidFill>
                <a:schemeClr val="tx1"/>
              </a:solidFill>
            </a:endParaRPr>
          </a:p>
        </p:txBody>
      </p:sp>
      <p:pic>
        <p:nvPicPr>
          <p:cNvPr id="222216" name="Picture 8"/>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9704766" y="1336435"/>
            <a:ext cx="1792511" cy="3494644"/>
          </a:xfrm>
        </p:spPr>
      </p:pic>
      <p:pic>
        <p:nvPicPr>
          <p:cNvPr id="6" name="Picture 23"/>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10375939" y="6303890"/>
            <a:ext cx="1816061" cy="554110"/>
          </a:xfrm>
          <a:prstGeom prst="rect">
            <a:avLst/>
          </a:prstGeom>
          <a:noFill/>
          <a:ln w="9525">
            <a:noFill/>
            <a:miter lim="800000"/>
            <a:headEnd/>
            <a:tailEnd/>
          </a:ln>
          <a:effectLst>
            <a:glow rad="63500">
              <a:srgbClr val="6F6F6F">
                <a:satMod val="175000"/>
                <a:alpha val="75000"/>
              </a:srgbClr>
            </a:glow>
          </a:effectLst>
        </p:spPr>
      </p:pic>
      <p:pic>
        <p:nvPicPr>
          <p:cNvPr id="2" name="Picture 1"/>
          <p:cNvPicPr>
            <a:picLocks noChangeAspect="1"/>
          </p:cNvPicPr>
          <p:nvPr/>
        </p:nvPicPr>
        <p:blipFill>
          <a:blip r:embed="rId5"/>
          <a:stretch>
            <a:fillRect/>
          </a:stretch>
        </p:blipFill>
        <p:spPr>
          <a:xfrm>
            <a:off x="6428935" y="2557361"/>
            <a:ext cx="3502855" cy="3291476"/>
          </a:xfrm>
          <a:prstGeom prst="rect">
            <a:avLst/>
          </a:prstGeom>
        </p:spPr>
      </p:pic>
    </p:spTree>
    <p:extLst>
      <p:ext uri="{BB962C8B-B14F-4D97-AF65-F5344CB8AC3E}">
        <p14:creationId xmlns:p14="http://schemas.microsoft.com/office/powerpoint/2010/main" val="67271250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260352" y="59787"/>
            <a:ext cx="11931648" cy="914400"/>
          </a:xfrm>
        </p:spPr>
        <p:txBody>
          <a:bodyPr>
            <a:normAutofit/>
          </a:bodyPr>
          <a:lstStyle/>
          <a:p>
            <a:pPr algn="ctr" eaLnBrk="1" hangingPunct="1">
              <a:defRPr/>
            </a:pPr>
            <a:r>
              <a:rPr lang="en-US" altLang="en-US" sz="4000" b="1" dirty="0" smtClean="0">
                <a:solidFill>
                  <a:schemeClr val="tx1"/>
                </a:solidFill>
                <a:latin typeface="+mn-lt"/>
              </a:rPr>
              <a:t>Hammer Safety</a:t>
            </a:r>
          </a:p>
        </p:txBody>
      </p:sp>
      <p:sp>
        <p:nvSpPr>
          <p:cNvPr id="137219" name="Rectangle 3"/>
          <p:cNvSpPr>
            <a:spLocks noGrp="1" noChangeArrowheads="1"/>
          </p:cNvSpPr>
          <p:nvPr>
            <p:ph type="body" sz="half" idx="1"/>
          </p:nvPr>
        </p:nvSpPr>
        <p:spPr>
          <a:xfrm>
            <a:off x="422031" y="1389697"/>
            <a:ext cx="4419552" cy="4040432"/>
          </a:xfrm>
        </p:spPr>
        <p:txBody>
          <a:bodyPr>
            <a:normAutofit/>
          </a:bodyPr>
          <a:lstStyle/>
          <a:p>
            <a:pPr>
              <a:spcBef>
                <a:spcPct val="26000"/>
              </a:spcBef>
            </a:pPr>
            <a:r>
              <a:rPr lang="en-US" altLang="en-US" sz="2600" cap="none" dirty="0">
                <a:solidFill>
                  <a:schemeClr val="tx1"/>
                </a:solidFill>
              </a:rPr>
              <a:t>Inspect the handle for damage</a:t>
            </a:r>
          </a:p>
          <a:p>
            <a:pPr>
              <a:spcBef>
                <a:spcPct val="26000"/>
              </a:spcBef>
            </a:pPr>
            <a:r>
              <a:rPr lang="en-US" altLang="en-US" sz="2600" cap="none" dirty="0">
                <a:solidFill>
                  <a:schemeClr val="tx1"/>
                </a:solidFill>
              </a:rPr>
              <a:t>Make sure hammer head is firmly attached to handle</a:t>
            </a:r>
          </a:p>
          <a:p>
            <a:pPr>
              <a:spcBef>
                <a:spcPct val="26000"/>
              </a:spcBef>
            </a:pPr>
            <a:r>
              <a:rPr lang="en-US" altLang="en-US" sz="2600" cap="none" dirty="0">
                <a:solidFill>
                  <a:schemeClr val="tx1"/>
                </a:solidFill>
              </a:rPr>
              <a:t>Hold with a power grip</a:t>
            </a:r>
          </a:p>
          <a:p>
            <a:pPr>
              <a:spcBef>
                <a:spcPct val="26000"/>
              </a:spcBef>
            </a:pPr>
            <a:r>
              <a:rPr lang="en-US" altLang="en-US" sz="2600" cap="none" dirty="0">
                <a:solidFill>
                  <a:schemeClr val="tx1"/>
                </a:solidFill>
              </a:rPr>
              <a:t>Keep other hand </a:t>
            </a:r>
            <a:r>
              <a:rPr lang="en-US" altLang="en-US" sz="2600" cap="none" dirty="0" smtClean="0">
                <a:solidFill>
                  <a:schemeClr val="tx1"/>
                </a:solidFill>
              </a:rPr>
              <a:t>away</a:t>
            </a:r>
            <a:endParaRPr lang="en-US" altLang="en-US" sz="2600" cap="none" dirty="0">
              <a:solidFill>
                <a:schemeClr val="tx1"/>
              </a:solidFill>
            </a:endParaRPr>
          </a:p>
        </p:txBody>
      </p:sp>
      <p:pic>
        <p:nvPicPr>
          <p:cNvPr id="137225" name="Picture 9"/>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5522599" y="1389697"/>
            <a:ext cx="2059888" cy="2351239"/>
          </a:xfrm>
          <a:ln>
            <a:solidFill>
              <a:schemeClr val="tx1"/>
            </a:solidFill>
            <a:miter lim="800000"/>
            <a:headEnd/>
            <a:tailEnd/>
          </a:ln>
        </p:spPr>
      </p:pic>
      <p:pic>
        <p:nvPicPr>
          <p:cNvPr id="6" name="Picture 23"/>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10375939" y="6303890"/>
            <a:ext cx="1816061" cy="554110"/>
          </a:xfrm>
          <a:prstGeom prst="rect">
            <a:avLst/>
          </a:prstGeom>
          <a:noFill/>
          <a:ln w="9525">
            <a:noFill/>
            <a:miter lim="800000"/>
            <a:headEnd/>
            <a:tailEnd/>
          </a:ln>
          <a:effectLst>
            <a:glow rad="63500">
              <a:srgbClr val="6F6F6F">
                <a:satMod val="175000"/>
                <a:alpha val="75000"/>
              </a:srgbClr>
            </a:glow>
          </a:effectLst>
        </p:spPr>
      </p:pic>
      <p:pic>
        <p:nvPicPr>
          <p:cNvPr id="2" name="Picture 1"/>
          <p:cNvPicPr>
            <a:picLocks noChangeAspect="1"/>
          </p:cNvPicPr>
          <p:nvPr/>
        </p:nvPicPr>
        <p:blipFill>
          <a:blip r:embed="rId5"/>
          <a:stretch>
            <a:fillRect/>
          </a:stretch>
        </p:blipFill>
        <p:spPr>
          <a:xfrm>
            <a:off x="7777282" y="2106636"/>
            <a:ext cx="3887987" cy="2577905"/>
          </a:xfrm>
          <a:prstGeom prst="rect">
            <a:avLst/>
          </a:prstGeom>
        </p:spPr>
      </p:pic>
      <p:pic>
        <p:nvPicPr>
          <p:cNvPr id="3" name="Picture 2"/>
          <p:cNvPicPr>
            <a:picLocks noChangeAspect="1"/>
          </p:cNvPicPr>
          <p:nvPr/>
        </p:nvPicPr>
        <p:blipFill>
          <a:blip r:embed="rId6"/>
          <a:stretch>
            <a:fillRect/>
          </a:stretch>
        </p:blipFill>
        <p:spPr>
          <a:xfrm>
            <a:off x="4644877" y="3440805"/>
            <a:ext cx="4020747" cy="3011679"/>
          </a:xfrm>
          <a:prstGeom prst="rect">
            <a:avLst/>
          </a:prstGeom>
        </p:spPr>
      </p:pic>
    </p:spTree>
    <p:extLst>
      <p:ext uri="{BB962C8B-B14F-4D97-AF65-F5344CB8AC3E}">
        <p14:creationId xmlns:p14="http://schemas.microsoft.com/office/powerpoint/2010/main" val="171554808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a:xfrm>
            <a:off x="260352" y="73852"/>
            <a:ext cx="11931648" cy="914400"/>
          </a:xfrm>
        </p:spPr>
        <p:txBody>
          <a:bodyPr>
            <a:normAutofit/>
          </a:bodyPr>
          <a:lstStyle/>
          <a:p>
            <a:pPr algn="ctr" eaLnBrk="1" hangingPunct="1">
              <a:defRPr/>
            </a:pPr>
            <a:r>
              <a:rPr lang="en-US" altLang="en-US" sz="4000" b="1" dirty="0" smtClean="0">
                <a:solidFill>
                  <a:schemeClr val="tx1"/>
                </a:solidFill>
                <a:latin typeface="+mn-lt"/>
              </a:rPr>
              <a:t>Crow Bar and Pry Bar Safety</a:t>
            </a:r>
          </a:p>
        </p:txBody>
      </p:sp>
      <p:sp>
        <p:nvSpPr>
          <p:cNvPr id="238595" name="Rectangle 3"/>
          <p:cNvSpPr>
            <a:spLocks noGrp="1" noChangeArrowheads="1"/>
          </p:cNvSpPr>
          <p:nvPr>
            <p:ph type="body" sz="half" idx="1"/>
          </p:nvPr>
        </p:nvSpPr>
        <p:spPr>
          <a:xfrm>
            <a:off x="260352" y="1214017"/>
            <a:ext cx="5064370" cy="4005097"/>
          </a:xfrm>
        </p:spPr>
        <p:txBody>
          <a:bodyPr>
            <a:noAutofit/>
          </a:bodyPr>
          <a:lstStyle/>
          <a:p>
            <a:pPr>
              <a:spcBef>
                <a:spcPct val="26000"/>
              </a:spcBef>
              <a:defRPr/>
            </a:pPr>
            <a:r>
              <a:rPr lang="en-US" altLang="en-US" sz="2400" cap="none" dirty="0" smtClean="0">
                <a:solidFill>
                  <a:schemeClr val="tx1"/>
                </a:solidFill>
              </a:rPr>
              <a:t>Inspect for signs of damage</a:t>
            </a:r>
          </a:p>
          <a:p>
            <a:pPr>
              <a:spcBef>
                <a:spcPct val="26000"/>
              </a:spcBef>
              <a:defRPr/>
            </a:pPr>
            <a:r>
              <a:rPr lang="en-US" altLang="en-US" sz="2400" cap="none" dirty="0" smtClean="0">
                <a:solidFill>
                  <a:schemeClr val="tx1"/>
                </a:solidFill>
              </a:rPr>
              <a:t>Wear work gloves</a:t>
            </a:r>
          </a:p>
          <a:p>
            <a:pPr>
              <a:spcBef>
                <a:spcPct val="26000"/>
              </a:spcBef>
              <a:defRPr/>
            </a:pPr>
            <a:r>
              <a:rPr lang="en-US" altLang="en-US" sz="2400" cap="none" dirty="0" smtClean="0">
                <a:solidFill>
                  <a:schemeClr val="tx1"/>
                </a:solidFill>
              </a:rPr>
              <a:t>Do not hammer into place unless the tool is designed for it</a:t>
            </a:r>
          </a:p>
          <a:p>
            <a:pPr>
              <a:spcBef>
                <a:spcPct val="26000"/>
              </a:spcBef>
              <a:defRPr/>
            </a:pPr>
            <a:r>
              <a:rPr lang="en-US" altLang="en-US" sz="2400" cap="none" dirty="0" smtClean="0">
                <a:solidFill>
                  <a:schemeClr val="tx1"/>
                </a:solidFill>
              </a:rPr>
              <a:t>Pull in a smooth motion; do not jerk</a:t>
            </a:r>
          </a:p>
        </p:txBody>
      </p:sp>
      <p:pic>
        <p:nvPicPr>
          <p:cNvPr id="6" name="Picture 23"/>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0375939" y="6303890"/>
            <a:ext cx="1816061" cy="554110"/>
          </a:xfrm>
          <a:prstGeom prst="rect">
            <a:avLst/>
          </a:prstGeom>
          <a:noFill/>
          <a:ln w="9525">
            <a:noFill/>
            <a:miter lim="800000"/>
            <a:headEnd/>
            <a:tailEnd/>
          </a:ln>
          <a:effectLst>
            <a:glow rad="63500">
              <a:srgbClr val="6F6F6F">
                <a:satMod val="175000"/>
                <a:alpha val="75000"/>
              </a:srgbClr>
            </a:glow>
          </a:effectLst>
        </p:spPr>
      </p:pic>
      <p:pic>
        <p:nvPicPr>
          <p:cNvPr id="3" name="Picture 2"/>
          <p:cNvPicPr>
            <a:picLocks noChangeAspect="1"/>
          </p:cNvPicPr>
          <p:nvPr/>
        </p:nvPicPr>
        <p:blipFill>
          <a:blip r:embed="rId4"/>
          <a:stretch>
            <a:fillRect/>
          </a:stretch>
        </p:blipFill>
        <p:spPr>
          <a:xfrm>
            <a:off x="6819939" y="1419321"/>
            <a:ext cx="3556000" cy="1943100"/>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92799" y="5321887"/>
            <a:ext cx="6118429" cy="982003"/>
          </a:xfrm>
          <a:prstGeom prst="rect">
            <a:avLst/>
          </a:prstGeom>
        </p:spPr>
      </p:pic>
      <p:pic>
        <p:nvPicPr>
          <p:cNvPr id="7" name="Picture 6"/>
          <p:cNvPicPr>
            <a:picLocks noChangeAspect="1"/>
          </p:cNvPicPr>
          <p:nvPr/>
        </p:nvPicPr>
        <p:blipFill>
          <a:blip r:embed="rId6"/>
          <a:stretch>
            <a:fillRect/>
          </a:stretch>
        </p:blipFill>
        <p:spPr>
          <a:xfrm>
            <a:off x="8823156" y="2761321"/>
            <a:ext cx="3048000" cy="2336800"/>
          </a:xfrm>
          <a:prstGeom prst="rect">
            <a:avLst/>
          </a:prstGeom>
        </p:spPr>
      </p:pic>
    </p:spTree>
    <p:extLst>
      <p:ext uri="{BB962C8B-B14F-4D97-AF65-F5344CB8AC3E}">
        <p14:creationId xmlns:p14="http://schemas.microsoft.com/office/powerpoint/2010/main" val="43268932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a:xfrm>
            <a:off x="260352" y="73852"/>
            <a:ext cx="11931647" cy="914400"/>
          </a:xfrm>
        </p:spPr>
        <p:txBody>
          <a:bodyPr>
            <a:normAutofit/>
          </a:bodyPr>
          <a:lstStyle/>
          <a:p>
            <a:pPr algn="ctr" eaLnBrk="1" hangingPunct="1">
              <a:defRPr/>
            </a:pPr>
            <a:r>
              <a:rPr lang="en-US" altLang="en-US" sz="4000" b="1" dirty="0" smtClean="0">
                <a:solidFill>
                  <a:schemeClr val="tx1"/>
                </a:solidFill>
                <a:latin typeface="+mn-lt"/>
              </a:rPr>
              <a:t>Wrench Safety</a:t>
            </a:r>
          </a:p>
        </p:txBody>
      </p:sp>
      <p:sp>
        <p:nvSpPr>
          <p:cNvPr id="236547" name="Rectangle 3"/>
          <p:cNvSpPr>
            <a:spLocks noGrp="1" noChangeArrowheads="1"/>
          </p:cNvSpPr>
          <p:nvPr>
            <p:ph type="body" sz="half" idx="1"/>
          </p:nvPr>
        </p:nvSpPr>
        <p:spPr>
          <a:xfrm>
            <a:off x="260352" y="1590559"/>
            <a:ext cx="5284767" cy="4388215"/>
          </a:xfrm>
        </p:spPr>
        <p:txBody>
          <a:bodyPr>
            <a:normAutofit fontScale="92500"/>
          </a:bodyPr>
          <a:lstStyle/>
          <a:p>
            <a:pPr>
              <a:spcBef>
                <a:spcPct val="26000"/>
              </a:spcBef>
            </a:pPr>
            <a:r>
              <a:rPr lang="en-US" altLang="en-US" sz="2600" cap="none" dirty="0">
                <a:solidFill>
                  <a:schemeClr val="tx1"/>
                </a:solidFill>
              </a:rPr>
              <a:t>Inspect wrench jaws</a:t>
            </a:r>
          </a:p>
          <a:p>
            <a:pPr>
              <a:spcBef>
                <a:spcPct val="26000"/>
              </a:spcBef>
            </a:pPr>
            <a:r>
              <a:rPr lang="en-US" altLang="en-US" sz="2600" cap="none" dirty="0">
                <a:solidFill>
                  <a:schemeClr val="tx1"/>
                </a:solidFill>
              </a:rPr>
              <a:t>Select non-slip, soft-coated handles</a:t>
            </a:r>
          </a:p>
          <a:p>
            <a:pPr>
              <a:spcBef>
                <a:spcPct val="26000"/>
              </a:spcBef>
            </a:pPr>
            <a:r>
              <a:rPr lang="en-US" altLang="en-US" sz="2600" cap="none" dirty="0">
                <a:solidFill>
                  <a:schemeClr val="tx1"/>
                </a:solidFill>
              </a:rPr>
              <a:t>Turn wrenches toward your body</a:t>
            </a:r>
          </a:p>
          <a:p>
            <a:pPr>
              <a:spcBef>
                <a:spcPct val="26000"/>
              </a:spcBef>
            </a:pPr>
            <a:r>
              <a:rPr lang="en-US" altLang="en-US" sz="2600" cap="none" dirty="0">
                <a:solidFill>
                  <a:schemeClr val="tx1"/>
                </a:solidFill>
              </a:rPr>
              <a:t>Clear area around wrench work</a:t>
            </a:r>
          </a:p>
          <a:p>
            <a:pPr>
              <a:spcBef>
                <a:spcPct val="26000"/>
              </a:spcBef>
            </a:pPr>
            <a:r>
              <a:rPr lang="en-US" altLang="en-US" sz="2600" cap="none" dirty="0">
                <a:solidFill>
                  <a:schemeClr val="tx1"/>
                </a:solidFill>
              </a:rPr>
              <a:t>Do not use a “cheater bar” for leverage</a:t>
            </a:r>
          </a:p>
          <a:p>
            <a:pPr>
              <a:spcBef>
                <a:spcPct val="26000"/>
              </a:spcBef>
            </a:pPr>
            <a:r>
              <a:rPr lang="en-US" altLang="en-US" sz="2600" cap="none" dirty="0">
                <a:solidFill>
                  <a:schemeClr val="tx1"/>
                </a:solidFill>
              </a:rPr>
              <a:t>Use work </a:t>
            </a:r>
            <a:r>
              <a:rPr lang="en-US" altLang="en-US" sz="2600" cap="none" dirty="0" smtClean="0">
                <a:solidFill>
                  <a:schemeClr val="tx1"/>
                </a:solidFill>
              </a:rPr>
              <a:t>gloves</a:t>
            </a:r>
            <a:endParaRPr lang="en-US" altLang="en-US" sz="2600" cap="none" dirty="0">
              <a:solidFill>
                <a:schemeClr val="tx1"/>
              </a:solidFill>
            </a:endParaRPr>
          </a:p>
          <a:p>
            <a:pPr lvl="1" eaLnBrk="1" hangingPunct="1">
              <a:spcBef>
                <a:spcPct val="26000"/>
              </a:spcBef>
            </a:pPr>
            <a:endParaRPr lang="en-US" altLang="en-US" sz="2600" cap="none" dirty="0"/>
          </a:p>
        </p:txBody>
      </p:sp>
      <p:pic>
        <p:nvPicPr>
          <p:cNvPr id="6" name="Picture 23"/>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0375939" y="6303890"/>
            <a:ext cx="1816061" cy="554110"/>
          </a:xfrm>
          <a:prstGeom prst="rect">
            <a:avLst/>
          </a:prstGeom>
          <a:noFill/>
          <a:ln w="9525">
            <a:noFill/>
            <a:miter lim="800000"/>
            <a:headEnd/>
            <a:tailEnd/>
          </a:ln>
          <a:effectLst>
            <a:glow rad="63500">
              <a:srgbClr val="6F6F6F">
                <a:satMod val="175000"/>
                <a:alpha val="75000"/>
              </a:srgbClr>
            </a:glow>
          </a:effectLst>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23344" y="1997459"/>
            <a:ext cx="2281897" cy="2019300"/>
          </a:xfrm>
          <a:prstGeom prst="rect">
            <a:avLst/>
          </a:prstGeom>
        </p:spPr>
      </p:pic>
      <p:pic>
        <p:nvPicPr>
          <p:cNvPr id="8" name="Picture 7"/>
          <p:cNvPicPr>
            <a:picLocks noChangeAspect="1"/>
          </p:cNvPicPr>
          <p:nvPr/>
        </p:nvPicPr>
        <p:blipFill>
          <a:blip r:embed="rId5"/>
          <a:stretch>
            <a:fillRect/>
          </a:stretch>
        </p:blipFill>
        <p:spPr>
          <a:xfrm>
            <a:off x="7425741" y="4106782"/>
            <a:ext cx="2462824" cy="2462824"/>
          </a:xfrm>
          <a:prstGeom prst="rect">
            <a:avLst/>
          </a:prstGeom>
        </p:spPr>
      </p:pic>
      <p:pic>
        <p:nvPicPr>
          <p:cNvPr id="9" name="Picture 8"/>
          <p:cNvPicPr>
            <a:picLocks noChangeAspect="1"/>
          </p:cNvPicPr>
          <p:nvPr/>
        </p:nvPicPr>
        <p:blipFill>
          <a:blip r:embed="rId6"/>
          <a:stretch>
            <a:fillRect/>
          </a:stretch>
        </p:blipFill>
        <p:spPr>
          <a:xfrm>
            <a:off x="8956473" y="1168299"/>
            <a:ext cx="2758436" cy="2758436"/>
          </a:xfrm>
          <a:prstGeom prst="rect">
            <a:avLst/>
          </a:prstGeom>
        </p:spPr>
      </p:pic>
    </p:spTree>
    <p:extLst>
      <p:ext uri="{BB962C8B-B14F-4D97-AF65-F5344CB8AC3E}">
        <p14:creationId xmlns:p14="http://schemas.microsoft.com/office/powerpoint/2010/main" val="7537970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8" name="Rectangle 4"/>
          <p:cNvSpPr>
            <a:spLocks noGrp="1" noChangeArrowheads="1"/>
          </p:cNvSpPr>
          <p:nvPr>
            <p:ph type="title"/>
          </p:nvPr>
        </p:nvSpPr>
        <p:spPr>
          <a:xfrm>
            <a:off x="838200" y="55635"/>
            <a:ext cx="10515600" cy="957240"/>
          </a:xfrm>
        </p:spPr>
        <p:txBody>
          <a:bodyPr>
            <a:normAutofit/>
          </a:bodyPr>
          <a:lstStyle/>
          <a:p>
            <a:pPr algn="ctr" eaLnBrk="1" hangingPunct="1">
              <a:defRPr/>
            </a:pPr>
            <a:r>
              <a:rPr lang="en-US" altLang="en-US" sz="4000" b="1" dirty="0" smtClean="0">
                <a:solidFill>
                  <a:schemeClr val="tx1"/>
                </a:solidFill>
                <a:latin typeface="+mn-lt"/>
              </a:rPr>
              <a:t>Learning Objectives</a:t>
            </a:r>
          </a:p>
        </p:txBody>
      </p:sp>
      <p:pic>
        <p:nvPicPr>
          <p:cNvPr id="185350" name="Picture 6"/>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a:xfrm>
            <a:off x="5931789" y="2976490"/>
            <a:ext cx="4444150" cy="3124200"/>
          </a:xfrm>
          <a:ln>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9460" name="Rectangle 1"/>
          <p:cNvSpPr>
            <a:spLocks noChangeArrowheads="1"/>
          </p:cNvSpPr>
          <p:nvPr/>
        </p:nvSpPr>
        <p:spPr bwMode="auto">
          <a:xfrm>
            <a:off x="655192" y="1584155"/>
            <a:ext cx="5440808"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charset="2"/>
              <a:buChar char="l"/>
              <a:defRPr sz="3200">
                <a:solidFill>
                  <a:schemeClr val="tx1"/>
                </a:solidFill>
                <a:latin typeface="Arial" charset="0"/>
                <a:ea typeface="Arial" charset="0"/>
                <a:cs typeface="Arial" charset="0"/>
              </a:defRPr>
            </a:lvl1pPr>
            <a:lvl2pPr>
              <a:spcBef>
                <a:spcPct val="20000"/>
              </a:spcBef>
              <a:buClr>
                <a:schemeClr val="accent1"/>
              </a:buClr>
              <a:buSzPct val="70000"/>
              <a:buFont typeface="Wingdings" charset="2"/>
              <a:buChar char="l"/>
              <a:defRPr sz="2800">
                <a:solidFill>
                  <a:schemeClr val="tx1"/>
                </a:solidFill>
                <a:latin typeface="Arial" charset="0"/>
                <a:ea typeface="Arial" charset="0"/>
                <a:cs typeface="Arial" charset="0"/>
              </a:defRPr>
            </a:lvl2pPr>
            <a:lvl3pPr marL="1143000" indent="-228600">
              <a:spcBef>
                <a:spcPct val="20000"/>
              </a:spcBef>
              <a:buClr>
                <a:schemeClr val="bg2"/>
              </a:buClr>
              <a:buSzPct val="65000"/>
              <a:buFont typeface="Wingdings" charset="2"/>
              <a:buChar char="l"/>
              <a:defRPr sz="2400">
                <a:solidFill>
                  <a:schemeClr val="tx1"/>
                </a:solidFill>
                <a:latin typeface="Arial" charset="0"/>
                <a:ea typeface="Arial" charset="0"/>
                <a:cs typeface="Arial" charset="0"/>
              </a:defRPr>
            </a:lvl3pPr>
            <a:lvl4pPr marL="1600200" indent="-228600">
              <a:spcBef>
                <a:spcPct val="20000"/>
              </a:spcBef>
              <a:buClr>
                <a:schemeClr val="hlink"/>
              </a:buClr>
              <a:buSzPct val="60000"/>
              <a:buFont typeface="Wingdings" charset="2"/>
              <a:buChar char="l"/>
              <a:defRPr sz="2000">
                <a:solidFill>
                  <a:schemeClr val="tx1"/>
                </a:solidFill>
                <a:latin typeface="Arial" charset="0"/>
                <a:ea typeface="Arial" charset="0"/>
                <a:cs typeface="Arial" charset="0"/>
              </a:defRPr>
            </a:lvl4pPr>
            <a:lvl5pPr marL="2057400" indent="-228600">
              <a:spcBef>
                <a:spcPct val="20000"/>
              </a:spcBef>
              <a:buClr>
                <a:schemeClr val="bg2"/>
              </a:buClr>
              <a:buSzPct val="40000"/>
              <a:buFont typeface="Wingdings" charset="2"/>
              <a:buChar char="l"/>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chemeClr val="bg2"/>
              </a:buClr>
              <a:buSzPct val="40000"/>
              <a:buFont typeface="Wingdings" charset="2"/>
              <a:buChar char="l"/>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chemeClr val="bg2"/>
              </a:buClr>
              <a:buSzPct val="40000"/>
              <a:buFont typeface="Wingdings" charset="2"/>
              <a:buChar char="l"/>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chemeClr val="bg2"/>
              </a:buClr>
              <a:buSzPct val="40000"/>
              <a:buFont typeface="Wingdings" charset="2"/>
              <a:buChar char="l"/>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chemeClr val="bg2"/>
              </a:buClr>
              <a:buSzPct val="40000"/>
              <a:buFont typeface="Wingdings" charset="2"/>
              <a:buChar char="l"/>
              <a:defRPr sz="2000">
                <a:solidFill>
                  <a:schemeClr val="tx1"/>
                </a:solidFill>
                <a:latin typeface="Arial" charset="0"/>
                <a:ea typeface="Arial" charset="0"/>
                <a:cs typeface="Arial" charset="0"/>
              </a:defRPr>
            </a:lvl9pPr>
          </a:lstStyle>
          <a:p>
            <a:pPr eaLnBrk="1" hangingPunct="1">
              <a:spcBef>
                <a:spcPct val="0"/>
              </a:spcBef>
              <a:buClrTx/>
              <a:buSzTx/>
              <a:buFontTx/>
              <a:buNone/>
            </a:pPr>
            <a:r>
              <a:rPr lang="en-US" altLang="en-US" sz="2800" b="1" dirty="0">
                <a:latin typeface="+mn-lt"/>
                <a:ea typeface="Century Gothic" charset="0"/>
                <a:cs typeface="Century Gothic" charset="0"/>
              </a:rPr>
              <a:t>You will be able to:</a:t>
            </a:r>
          </a:p>
          <a:p>
            <a:pPr marL="914400" lvl="1" indent="-457200">
              <a:spcBef>
                <a:spcPct val="0"/>
              </a:spcBef>
              <a:buClr>
                <a:schemeClr val="tx1"/>
              </a:buClr>
              <a:buSzPct val="100000"/>
              <a:buFont typeface="Arial" charset="0"/>
              <a:buChar char="•"/>
            </a:pPr>
            <a:r>
              <a:rPr lang="en-US" altLang="en-US" sz="2400" dirty="0">
                <a:latin typeface="+mn-lt"/>
                <a:ea typeface="Century Gothic" charset="0"/>
                <a:cs typeface="Century Gothic" charset="0"/>
              </a:rPr>
              <a:t>Identify the hazards of hand </a:t>
            </a:r>
            <a:r>
              <a:rPr lang="en-US" altLang="en-US" sz="2400" dirty="0" smtClean="0">
                <a:latin typeface="+mn-lt"/>
                <a:ea typeface="Century Gothic" charset="0"/>
                <a:cs typeface="Century Gothic" charset="0"/>
              </a:rPr>
              <a:t>tools</a:t>
            </a:r>
          </a:p>
          <a:p>
            <a:pPr lvl="1">
              <a:spcBef>
                <a:spcPct val="0"/>
              </a:spcBef>
              <a:buClr>
                <a:schemeClr val="tx1"/>
              </a:buClr>
              <a:buSzPct val="100000"/>
              <a:buNone/>
            </a:pPr>
            <a:endParaRPr lang="en-US" altLang="en-US" sz="2400" dirty="0" smtClean="0">
              <a:latin typeface="+mn-lt"/>
              <a:ea typeface="Century Gothic" charset="0"/>
              <a:cs typeface="Century Gothic" charset="0"/>
            </a:endParaRPr>
          </a:p>
          <a:p>
            <a:pPr marL="914400" lvl="1" indent="-457200">
              <a:spcBef>
                <a:spcPct val="0"/>
              </a:spcBef>
              <a:buClr>
                <a:schemeClr val="tx1"/>
              </a:buClr>
              <a:buSzPct val="100000"/>
              <a:buFont typeface="Arial" charset="0"/>
              <a:buChar char="•"/>
            </a:pPr>
            <a:r>
              <a:rPr lang="en-US" altLang="en-US" sz="2400" dirty="0">
                <a:latin typeface="+mn-lt"/>
                <a:ea typeface="Century Gothic" charset="0"/>
                <a:cs typeface="Century Gothic" charset="0"/>
              </a:rPr>
              <a:t>Understand common safety practices for specific types of </a:t>
            </a:r>
            <a:r>
              <a:rPr lang="en-US" altLang="en-US" sz="2400" dirty="0" smtClean="0">
                <a:latin typeface="+mn-lt"/>
                <a:ea typeface="Century Gothic" charset="0"/>
                <a:cs typeface="Century Gothic" charset="0"/>
              </a:rPr>
              <a:t>tools</a:t>
            </a:r>
          </a:p>
          <a:p>
            <a:pPr lvl="1">
              <a:spcBef>
                <a:spcPct val="0"/>
              </a:spcBef>
              <a:buClr>
                <a:schemeClr val="tx1"/>
              </a:buClr>
              <a:buSzPct val="100000"/>
              <a:buNone/>
            </a:pPr>
            <a:endParaRPr lang="en-US" altLang="en-US" sz="2400" dirty="0">
              <a:latin typeface="+mn-lt"/>
              <a:ea typeface="Century Gothic" charset="0"/>
              <a:cs typeface="Century Gothic" charset="0"/>
            </a:endParaRPr>
          </a:p>
          <a:p>
            <a:pPr marL="914400" lvl="1" indent="-457200">
              <a:spcBef>
                <a:spcPct val="0"/>
              </a:spcBef>
              <a:buClr>
                <a:schemeClr val="tx1"/>
              </a:buClr>
              <a:buSzPct val="100000"/>
              <a:buFont typeface="Arial" charset="0"/>
              <a:buChar char="•"/>
            </a:pPr>
            <a:r>
              <a:rPr lang="en-US" altLang="en-US" sz="2400" dirty="0">
                <a:latin typeface="+mn-lt"/>
                <a:ea typeface="Century Gothic" charset="0"/>
                <a:cs typeface="Century Gothic" charset="0"/>
              </a:rPr>
              <a:t>Take precautions against </a:t>
            </a:r>
            <a:r>
              <a:rPr lang="en-US" altLang="en-US" sz="2400" dirty="0" smtClean="0">
                <a:latin typeface="+mn-lt"/>
                <a:ea typeface="Century Gothic" charset="0"/>
                <a:cs typeface="Century Gothic" charset="0"/>
              </a:rPr>
              <a:t>injury</a:t>
            </a:r>
            <a:endParaRPr lang="en-US" altLang="en-US" sz="2400" dirty="0">
              <a:latin typeface="+mn-lt"/>
              <a:ea typeface="Century Gothic" charset="0"/>
              <a:cs typeface="Century Gothic" charset="0"/>
            </a:endParaRPr>
          </a:p>
        </p:txBody>
      </p:sp>
      <p:pic>
        <p:nvPicPr>
          <p:cNvPr id="6" name="Picture 23"/>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10375939" y="6303890"/>
            <a:ext cx="1816061" cy="554110"/>
          </a:xfrm>
          <a:prstGeom prst="rect">
            <a:avLst/>
          </a:prstGeom>
          <a:noFill/>
          <a:ln w="9525">
            <a:noFill/>
            <a:miter lim="800000"/>
            <a:headEnd/>
            <a:tailEnd/>
          </a:ln>
          <a:effectLst>
            <a:glow rad="63500">
              <a:srgbClr val="6F6F6F">
                <a:satMod val="175000"/>
                <a:alpha val="75000"/>
              </a:srgbClr>
            </a:glow>
          </a:effectLst>
        </p:spPr>
      </p:pic>
      <p:pic>
        <p:nvPicPr>
          <p:cNvPr id="2" name="Picture 1"/>
          <p:cNvPicPr>
            <a:picLocks noChangeAspect="1"/>
          </p:cNvPicPr>
          <p:nvPr/>
        </p:nvPicPr>
        <p:blipFill>
          <a:blip r:embed="rId5"/>
          <a:stretch>
            <a:fillRect/>
          </a:stretch>
        </p:blipFill>
        <p:spPr>
          <a:xfrm>
            <a:off x="9186203" y="1222223"/>
            <a:ext cx="2834386" cy="2133997"/>
          </a:xfrm>
          <a:prstGeom prst="rect">
            <a:avLst/>
          </a:prstGeom>
        </p:spPr>
      </p:pic>
    </p:spTree>
    <p:extLst>
      <p:ext uri="{BB962C8B-B14F-4D97-AF65-F5344CB8AC3E}">
        <p14:creationId xmlns:p14="http://schemas.microsoft.com/office/powerpoint/2010/main" val="17184890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260352" y="73852"/>
            <a:ext cx="11931648" cy="914400"/>
          </a:xfrm>
        </p:spPr>
        <p:txBody>
          <a:bodyPr>
            <a:normAutofit/>
          </a:bodyPr>
          <a:lstStyle/>
          <a:p>
            <a:pPr algn="ctr" eaLnBrk="1" hangingPunct="1">
              <a:defRPr/>
            </a:pPr>
            <a:r>
              <a:rPr lang="en-US" altLang="en-US" sz="4000" b="1" dirty="0" smtClean="0">
                <a:solidFill>
                  <a:schemeClr val="tx1"/>
                </a:solidFill>
                <a:latin typeface="+mn-lt"/>
              </a:rPr>
              <a:t>Hydraulic Impact Wrench Safety</a:t>
            </a:r>
          </a:p>
        </p:txBody>
      </p:sp>
      <p:sp>
        <p:nvSpPr>
          <p:cNvPr id="224259" name="Rectangle 3"/>
          <p:cNvSpPr>
            <a:spLocks noGrp="1" noChangeArrowheads="1"/>
          </p:cNvSpPr>
          <p:nvPr>
            <p:ph type="body" sz="half" idx="1"/>
          </p:nvPr>
        </p:nvSpPr>
        <p:spPr>
          <a:xfrm>
            <a:off x="46891" y="1529860"/>
            <a:ext cx="5875338" cy="3126545"/>
          </a:xfrm>
        </p:spPr>
        <p:txBody>
          <a:bodyPr>
            <a:normAutofit/>
          </a:bodyPr>
          <a:lstStyle/>
          <a:p>
            <a:pPr>
              <a:spcBef>
                <a:spcPct val="26000"/>
              </a:spcBef>
              <a:defRPr/>
            </a:pPr>
            <a:r>
              <a:rPr lang="en-US" altLang="en-US" sz="2400" cap="none" dirty="0">
                <a:solidFill>
                  <a:schemeClr val="tx1"/>
                </a:solidFill>
              </a:rPr>
              <a:t>Inspect the fittings</a:t>
            </a:r>
          </a:p>
          <a:p>
            <a:pPr>
              <a:spcBef>
                <a:spcPct val="26000"/>
              </a:spcBef>
              <a:defRPr/>
            </a:pPr>
            <a:r>
              <a:rPr lang="en-US" altLang="en-US" sz="2400" cap="none" dirty="0">
                <a:solidFill>
                  <a:schemeClr val="tx1"/>
                </a:solidFill>
              </a:rPr>
              <a:t>Inspect the handle</a:t>
            </a:r>
          </a:p>
          <a:p>
            <a:pPr>
              <a:spcBef>
                <a:spcPct val="26000"/>
              </a:spcBef>
              <a:defRPr/>
            </a:pPr>
            <a:r>
              <a:rPr lang="en-US" altLang="en-US" sz="2400" cap="none" dirty="0">
                <a:solidFill>
                  <a:schemeClr val="tx1"/>
                </a:solidFill>
              </a:rPr>
              <a:t>Do not use if impact attachments are damaged</a:t>
            </a:r>
          </a:p>
          <a:p>
            <a:pPr>
              <a:spcBef>
                <a:spcPct val="26000"/>
              </a:spcBef>
              <a:defRPr/>
            </a:pPr>
            <a:r>
              <a:rPr lang="en-US" altLang="en-US" sz="2400" cap="none" dirty="0">
                <a:solidFill>
                  <a:schemeClr val="tx1"/>
                </a:solidFill>
              </a:rPr>
              <a:t>Wear safety glasses and hearing protection</a:t>
            </a:r>
          </a:p>
        </p:txBody>
      </p:sp>
      <p:pic>
        <p:nvPicPr>
          <p:cNvPr id="6" name="Picture 23"/>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0375939" y="6303890"/>
            <a:ext cx="1816061" cy="554110"/>
          </a:xfrm>
          <a:prstGeom prst="rect">
            <a:avLst/>
          </a:prstGeom>
          <a:noFill/>
          <a:ln w="9525">
            <a:noFill/>
            <a:miter lim="800000"/>
            <a:headEnd/>
            <a:tailEnd/>
          </a:ln>
          <a:effectLst>
            <a:glow rad="63500">
              <a:srgbClr val="6F6F6F">
                <a:satMod val="175000"/>
                <a:alpha val="75000"/>
              </a:srgbClr>
            </a:glow>
          </a:effectLst>
        </p:spPr>
      </p:pic>
      <p:pic>
        <p:nvPicPr>
          <p:cNvPr id="3" name="Picture 2"/>
          <p:cNvPicPr>
            <a:picLocks noChangeAspect="1"/>
          </p:cNvPicPr>
          <p:nvPr/>
        </p:nvPicPr>
        <p:blipFill>
          <a:blip r:embed="rId4"/>
          <a:stretch>
            <a:fillRect/>
          </a:stretch>
        </p:blipFill>
        <p:spPr>
          <a:xfrm>
            <a:off x="5922229" y="1885792"/>
            <a:ext cx="1646614" cy="1646614"/>
          </a:xfrm>
          <a:prstGeom prst="rect">
            <a:avLst/>
          </a:prstGeom>
        </p:spPr>
      </p:pic>
      <p:pic>
        <p:nvPicPr>
          <p:cNvPr id="4" name="Picture 3"/>
          <p:cNvPicPr>
            <a:picLocks noChangeAspect="1"/>
          </p:cNvPicPr>
          <p:nvPr/>
        </p:nvPicPr>
        <p:blipFill>
          <a:blip r:embed="rId5"/>
          <a:stretch>
            <a:fillRect/>
          </a:stretch>
        </p:blipFill>
        <p:spPr>
          <a:xfrm>
            <a:off x="8064824" y="1476789"/>
            <a:ext cx="3508542" cy="3179616"/>
          </a:xfrm>
          <a:prstGeom prst="rect">
            <a:avLst/>
          </a:prstGeom>
        </p:spPr>
      </p:pic>
      <p:pic>
        <p:nvPicPr>
          <p:cNvPr id="2" name="Picture 1"/>
          <p:cNvPicPr>
            <a:picLocks noChangeAspect="1"/>
          </p:cNvPicPr>
          <p:nvPr/>
        </p:nvPicPr>
        <p:blipFill>
          <a:blip r:embed="rId6"/>
          <a:stretch>
            <a:fillRect/>
          </a:stretch>
        </p:blipFill>
        <p:spPr>
          <a:xfrm>
            <a:off x="6316394" y="4020943"/>
            <a:ext cx="2446658" cy="2247998"/>
          </a:xfrm>
          <a:prstGeom prst="rect">
            <a:avLst/>
          </a:prstGeom>
        </p:spPr>
      </p:pic>
    </p:spTree>
    <p:extLst>
      <p:ext uri="{BB962C8B-B14F-4D97-AF65-F5344CB8AC3E}">
        <p14:creationId xmlns:p14="http://schemas.microsoft.com/office/powerpoint/2010/main" val="190695886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260352" y="228600"/>
            <a:ext cx="11931647" cy="914400"/>
          </a:xfrm>
        </p:spPr>
        <p:txBody>
          <a:bodyPr>
            <a:normAutofit/>
          </a:bodyPr>
          <a:lstStyle/>
          <a:p>
            <a:pPr algn="ctr" eaLnBrk="1" hangingPunct="1">
              <a:defRPr/>
            </a:pPr>
            <a:r>
              <a:rPr lang="en-US" altLang="en-US" sz="4000" b="1" dirty="0" smtClean="0">
                <a:solidFill>
                  <a:schemeClr val="tx1"/>
                </a:solidFill>
                <a:latin typeface="+mn-lt"/>
              </a:rPr>
              <a:t>File Safety</a:t>
            </a:r>
          </a:p>
        </p:txBody>
      </p:sp>
      <p:sp>
        <p:nvSpPr>
          <p:cNvPr id="226307" name="Rectangle 3"/>
          <p:cNvSpPr>
            <a:spLocks noGrp="1" noChangeArrowheads="1"/>
          </p:cNvSpPr>
          <p:nvPr>
            <p:ph type="body" sz="half" idx="1"/>
          </p:nvPr>
        </p:nvSpPr>
        <p:spPr>
          <a:xfrm>
            <a:off x="398582" y="1617018"/>
            <a:ext cx="6114760" cy="4026876"/>
          </a:xfrm>
        </p:spPr>
        <p:txBody>
          <a:bodyPr>
            <a:normAutofit/>
          </a:bodyPr>
          <a:lstStyle/>
          <a:p>
            <a:pPr>
              <a:spcBef>
                <a:spcPct val="26000"/>
              </a:spcBef>
              <a:defRPr/>
            </a:pPr>
            <a:r>
              <a:rPr lang="en-US" altLang="en-US" sz="2400" cap="none" dirty="0">
                <a:solidFill>
                  <a:schemeClr val="tx1"/>
                </a:solidFill>
              </a:rPr>
              <a:t>Make sure blades are clean and sharp</a:t>
            </a:r>
          </a:p>
          <a:p>
            <a:pPr>
              <a:spcBef>
                <a:spcPct val="26000"/>
              </a:spcBef>
              <a:defRPr/>
            </a:pPr>
            <a:r>
              <a:rPr lang="en-US" altLang="en-US" sz="2400" cap="none" dirty="0">
                <a:solidFill>
                  <a:schemeClr val="tx1"/>
                </a:solidFill>
              </a:rPr>
              <a:t>Inspect the handle</a:t>
            </a:r>
          </a:p>
          <a:p>
            <a:pPr>
              <a:spcBef>
                <a:spcPct val="26000"/>
              </a:spcBef>
              <a:defRPr/>
            </a:pPr>
            <a:r>
              <a:rPr lang="en-US" altLang="en-US" sz="2400" cap="none" dirty="0">
                <a:solidFill>
                  <a:schemeClr val="tx1"/>
                </a:solidFill>
              </a:rPr>
              <a:t>File with a motion away from your body</a:t>
            </a:r>
          </a:p>
          <a:p>
            <a:pPr>
              <a:spcBef>
                <a:spcPct val="26000"/>
              </a:spcBef>
              <a:defRPr/>
            </a:pPr>
            <a:r>
              <a:rPr lang="en-US" altLang="en-US" sz="2400" cap="none" dirty="0">
                <a:solidFill>
                  <a:schemeClr val="tx1"/>
                </a:solidFill>
              </a:rPr>
              <a:t>Do not try to pry or hammer with a file</a:t>
            </a:r>
          </a:p>
        </p:txBody>
      </p:sp>
      <p:pic>
        <p:nvPicPr>
          <p:cNvPr id="6" name="Picture 23"/>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0375939" y="6303890"/>
            <a:ext cx="1816061" cy="554110"/>
          </a:xfrm>
          <a:prstGeom prst="rect">
            <a:avLst/>
          </a:prstGeom>
          <a:noFill/>
          <a:ln w="9525">
            <a:noFill/>
            <a:miter lim="800000"/>
            <a:headEnd/>
            <a:tailEnd/>
          </a:ln>
          <a:effectLst>
            <a:glow rad="63500">
              <a:srgbClr val="6F6F6F">
                <a:satMod val="175000"/>
                <a:alpha val="75000"/>
              </a:srgbClr>
            </a:glow>
          </a:effectLst>
        </p:spPr>
      </p:pic>
      <p:pic>
        <p:nvPicPr>
          <p:cNvPr id="2" name="Picture 1"/>
          <p:cNvPicPr>
            <a:picLocks noChangeAspect="1"/>
          </p:cNvPicPr>
          <p:nvPr/>
        </p:nvPicPr>
        <p:blipFill>
          <a:blip r:embed="rId4"/>
          <a:stretch>
            <a:fillRect/>
          </a:stretch>
        </p:blipFill>
        <p:spPr>
          <a:xfrm>
            <a:off x="8102991" y="1617018"/>
            <a:ext cx="3432516" cy="2158968"/>
          </a:xfrm>
          <a:prstGeom prst="rect">
            <a:avLst/>
          </a:prstGeom>
        </p:spPr>
      </p:pic>
      <p:pic>
        <p:nvPicPr>
          <p:cNvPr id="4" name="Picture 3"/>
          <p:cNvPicPr>
            <a:picLocks noChangeAspect="1"/>
          </p:cNvPicPr>
          <p:nvPr/>
        </p:nvPicPr>
        <p:blipFill>
          <a:blip r:embed="rId5"/>
          <a:stretch>
            <a:fillRect/>
          </a:stretch>
        </p:blipFill>
        <p:spPr>
          <a:xfrm>
            <a:off x="6613106" y="3898312"/>
            <a:ext cx="4064000" cy="1993900"/>
          </a:xfrm>
          <a:prstGeom prst="rect">
            <a:avLst/>
          </a:prstGeom>
        </p:spPr>
      </p:pic>
    </p:spTree>
    <p:extLst>
      <p:ext uri="{BB962C8B-B14F-4D97-AF65-F5344CB8AC3E}">
        <p14:creationId xmlns:p14="http://schemas.microsoft.com/office/powerpoint/2010/main" val="83969483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260352" y="73852"/>
            <a:ext cx="11931647" cy="914400"/>
          </a:xfrm>
        </p:spPr>
        <p:txBody>
          <a:bodyPr>
            <a:normAutofit/>
          </a:bodyPr>
          <a:lstStyle/>
          <a:p>
            <a:pPr algn="ctr" eaLnBrk="1" hangingPunct="1">
              <a:defRPr/>
            </a:pPr>
            <a:r>
              <a:rPr lang="en-US" altLang="en-US" sz="4000" b="1" dirty="0" smtClean="0">
                <a:solidFill>
                  <a:schemeClr val="tx1"/>
                </a:solidFill>
                <a:latin typeface="+mn-lt"/>
              </a:rPr>
              <a:t>Plier Safety</a:t>
            </a:r>
          </a:p>
        </p:txBody>
      </p:sp>
      <p:sp>
        <p:nvSpPr>
          <p:cNvPr id="242691" name="Rectangle 3"/>
          <p:cNvSpPr>
            <a:spLocks noGrp="1" noChangeArrowheads="1"/>
          </p:cNvSpPr>
          <p:nvPr>
            <p:ph type="body" sz="half" idx="1"/>
          </p:nvPr>
        </p:nvSpPr>
        <p:spPr>
          <a:xfrm>
            <a:off x="260352" y="1744393"/>
            <a:ext cx="4989343" cy="4149970"/>
          </a:xfrm>
        </p:spPr>
        <p:txBody>
          <a:bodyPr>
            <a:normAutofit/>
          </a:bodyPr>
          <a:lstStyle/>
          <a:p>
            <a:pPr>
              <a:spcBef>
                <a:spcPct val="25000"/>
              </a:spcBef>
            </a:pPr>
            <a:r>
              <a:rPr lang="en-US" altLang="en-US" sz="2600" cap="none" dirty="0">
                <a:solidFill>
                  <a:schemeClr val="tx1"/>
                </a:solidFill>
              </a:rPr>
              <a:t>Inspect for damage</a:t>
            </a:r>
          </a:p>
          <a:p>
            <a:pPr>
              <a:spcBef>
                <a:spcPct val="25000"/>
              </a:spcBef>
            </a:pPr>
            <a:r>
              <a:rPr lang="en-US" altLang="en-US" sz="2600" cap="none" dirty="0">
                <a:solidFill>
                  <a:schemeClr val="tx1"/>
                </a:solidFill>
              </a:rPr>
              <a:t>Use pliers with soft, non-slip grips</a:t>
            </a:r>
          </a:p>
          <a:p>
            <a:pPr>
              <a:spcBef>
                <a:spcPct val="25000"/>
              </a:spcBef>
            </a:pPr>
            <a:r>
              <a:rPr lang="en-US" altLang="en-US" sz="2600" cap="none" dirty="0">
                <a:solidFill>
                  <a:schemeClr val="tx1"/>
                </a:solidFill>
              </a:rPr>
              <a:t>Use locking pliers when continuous force is needed</a:t>
            </a:r>
          </a:p>
          <a:p>
            <a:pPr>
              <a:spcBef>
                <a:spcPct val="25000"/>
              </a:spcBef>
            </a:pPr>
            <a:r>
              <a:rPr lang="en-US" altLang="en-US" sz="2600" cap="none" dirty="0">
                <a:solidFill>
                  <a:schemeClr val="tx1"/>
                </a:solidFill>
              </a:rPr>
              <a:t>Select pliers that can be used in either </a:t>
            </a:r>
            <a:r>
              <a:rPr lang="en-US" altLang="en-US" sz="2600" cap="none" dirty="0" smtClean="0">
                <a:solidFill>
                  <a:schemeClr val="tx1"/>
                </a:solidFill>
              </a:rPr>
              <a:t>hand</a:t>
            </a:r>
            <a:endParaRPr lang="en-US" altLang="en-US" sz="2600" cap="none" dirty="0">
              <a:solidFill>
                <a:schemeClr val="tx1"/>
              </a:solidFill>
            </a:endParaRPr>
          </a:p>
        </p:txBody>
      </p:sp>
      <p:pic>
        <p:nvPicPr>
          <p:cNvPr id="6" name="Picture 23"/>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0375939" y="6303890"/>
            <a:ext cx="1816061" cy="554110"/>
          </a:xfrm>
          <a:prstGeom prst="rect">
            <a:avLst/>
          </a:prstGeom>
          <a:noFill/>
          <a:ln w="9525">
            <a:noFill/>
            <a:miter lim="800000"/>
            <a:headEnd/>
            <a:tailEnd/>
          </a:ln>
          <a:effectLst>
            <a:glow rad="63500">
              <a:srgbClr val="6F6F6F">
                <a:satMod val="175000"/>
                <a:alpha val="75000"/>
              </a:srgbClr>
            </a:glow>
          </a:effectLst>
        </p:spPr>
      </p:pic>
      <p:pic>
        <p:nvPicPr>
          <p:cNvPr id="3" name="Picture 2"/>
          <p:cNvPicPr>
            <a:picLocks noChangeAspect="1"/>
          </p:cNvPicPr>
          <p:nvPr/>
        </p:nvPicPr>
        <p:blipFill>
          <a:blip r:embed="rId4"/>
          <a:stretch>
            <a:fillRect/>
          </a:stretch>
        </p:blipFill>
        <p:spPr>
          <a:xfrm>
            <a:off x="5584873" y="3389924"/>
            <a:ext cx="3191021" cy="3191021"/>
          </a:xfrm>
          <a:prstGeom prst="rect">
            <a:avLst/>
          </a:prstGeom>
        </p:spPr>
      </p:pic>
      <p:pic>
        <p:nvPicPr>
          <p:cNvPr id="4" name="Picture 3"/>
          <p:cNvPicPr>
            <a:picLocks noChangeAspect="1"/>
          </p:cNvPicPr>
          <p:nvPr/>
        </p:nvPicPr>
        <p:blipFill>
          <a:blip r:embed="rId5"/>
          <a:stretch>
            <a:fillRect/>
          </a:stretch>
        </p:blipFill>
        <p:spPr>
          <a:xfrm>
            <a:off x="8899394" y="1519311"/>
            <a:ext cx="3157939" cy="2714262"/>
          </a:xfrm>
          <a:prstGeom prst="rect">
            <a:avLst/>
          </a:prstGeom>
        </p:spPr>
      </p:pic>
    </p:spTree>
    <p:extLst>
      <p:ext uri="{BB962C8B-B14F-4D97-AF65-F5344CB8AC3E}">
        <p14:creationId xmlns:p14="http://schemas.microsoft.com/office/powerpoint/2010/main" val="48278088"/>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514642" y="97833"/>
            <a:ext cx="11677357" cy="1111983"/>
          </a:xfrm>
        </p:spPr>
        <p:txBody>
          <a:bodyPr>
            <a:normAutofit/>
          </a:bodyPr>
          <a:lstStyle/>
          <a:p>
            <a:pPr algn="ctr" eaLnBrk="1" hangingPunct="1">
              <a:defRPr/>
            </a:pPr>
            <a:r>
              <a:rPr lang="en-US" altLang="en-US" sz="4000" b="1" dirty="0" smtClean="0">
                <a:solidFill>
                  <a:schemeClr val="tx1"/>
                </a:solidFill>
                <a:latin typeface="+mn-lt"/>
              </a:rPr>
              <a:t>Side Cutter Safety</a:t>
            </a:r>
          </a:p>
        </p:txBody>
      </p:sp>
      <p:sp>
        <p:nvSpPr>
          <p:cNvPr id="228355" name="Rectangle 3"/>
          <p:cNvSpPr>
            <a:spLocks noGrp="1" noChangeArrowheads="1"/>
          </p:cNvSpPr>
          <p:nvPr>
            <p:ph idx="1"/>
          </p:nvPr>
        </p:nvSpPr>
        <p:spPr>
          <a:xfrm>
            <a:off x="514642" y="1209816"/>
            <a:ext cx="5419847" cy="4839292"/>
          </a:xfrm>
        </p:spPr>
        <p:txBody>
          <a:bodyPr>
            <a:normAutofit/>
          </a:bodyPr>
          <a:lstStyle/>
          <a:p>
            <a:pPr>
              <a:spcBef>
                <a:spcPct val="26000"/>
              </a:spcBef>
              <a:defRPr/>
            </a:pPr>
            <a:r>
              <a:rPr lang="en-US" altLang="en-US" sz="2400" cap="none" dirty="0">
                <a:solidFill>
                  <a:schemeClr val="tx1"/>
                </a:solidFill>
              </a:rPr>
              <a:t>Blades are sharp</a:t>
            </a:r>
          </a:p>
          <a:p>
            <a:pPr>
              <a:spcBef>
                <a:spcPct val="26000"/>
              </a:spcBef>
              <a:defRPr/>
            </a:pPr>
            <a:r>
              <a:rPr lang="en-US" altLang="en-US" sz="2400" cap="none" dirty="0">
                <a:solidFill>
                  <a:schemeClr val="tx1"/>
                </a:solidFill>
              </a:rPr>
              <a:t>Handle grips must be in good condition</a:t>
            </a:r>
          </a:p>
          <a:p>
            <a:pPr>
              <a:spcBef>
                <a:spcPct val="26000"/>
              </a:spcBef>
              <a:defRPr/>
            </a:pPr>
            <a:r>
              <a:rPr lang="en-US" altLang="en-US" sz="2400" cap="none" dirty="0">
                <a:solidFill>
                  <a:schemeClr val="tx1"/>
                </a:solidFill>
              </a:rPr>
              <a:t>Spring-loaded handles should return to open position</a:t>
            </a:r>
          </a:p>
          <a:p>
            <a:pPr>
              <a:spcBef>
                <a:spcPct val="26000"/>
              </a:spcBef>
              <a:defRPr/>
            </a:pPr>
            <a:r>
              <a:rPr lang="en-US" altLang="en-US" sz="2400" cap="none" dirty="0">
                <a:solidFill>
                  <a:schemeClr val="tx1"/>
                </a:solidFill>
              </a:rPr>
              <a:t>Wear cut-resistant work gloves</a:t>
            </a:r>
          </a:p>
          <a:p>
            <a:pPr>
              <a:spcBef>
                <a:spcPct val="26000"/>
              </a:spcBef>
              <a:defRPr/>
            </a:pPr>
            <a:r>
              <a:rPr lang="en-US" altLang="en-US" sz="2400" cap="none" dirty="0">
                <a:solidFill>
                  <a:schemeClr val="tx1"/>
                </a:solidFill>
              </a:rPr>
              <a:t>Cut away from your body</a:t>
            </a:r>
          </a:p>
        </p:txBody>
      </p:sp>
      <p:pic>
        <p:nvPicPr>
          <p:cNvPr id="58370"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91053" y="2016614"/>
            <a:ext cx="2454310" cy="186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10375939" y="6303890"/>
            <a:ext cx="1816061" cy="554110"/>
          </a:xfrm>
          <a:prstGeom prst="rect">
            <a:avLst/>
          </a:prstGeom>
          <a:noFill/>
          <a:ln w="9525">
            <a:noFill/>
            <a:miter lim="800000"/>
            <a:headEnd/>
            <a:tailEnd/>
          </a:ln>
          <a:effectLst>
            <a:glow rad="63500">
              <a:srgbClr val="6F6F6F">
                <a:satMod val="175000"/>
                <a:alpha val="75000"/>
              </a:srgbClr>
            </a:glow>
          </a:effectLst>
        </p:spPr>
      </p:pic>
      <p:pic>
        <p:nvPicPr>
          <p:cNvPr id="2" name="Picture 1"/>
          <p:cNvPicPr>
            <a:picLocks noChangeAspect="1"/>
          </p:cNvPicPr>
          <p:nvPr/>
        </p:nvPicPr>
        <p:blipFill>
          <a:blip r:embed="rId5"/>
          <a:stretch>
            <a:fillRect/>
          </a:stretch>
        </p:blipFill>
        <p:spPr>
          <a:xfrm>
            <a:off x="8559115" y="1418615"/>
            <a:ext cx="3289300" cy="2463800"/>
          </a:xfrm>
          <a:prstGeom prst="rect">
            <a:avLst/>
          </a:prstGeom>
        </p:spPr>
      </p:pic>
      <p:pic>
        <p:nvPicPr>
          <p:cNvPr id="3" name="Picture 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46034" y="3754694"/>
            <a:ext cx="3157731" cy="2409556"/>
          </a:xfrm>
          <a:prstGeom prst="rect">
            <a:avLst/>
          </a:prstGeom>
        </p:spPr>
      </p:pic>
    </p:spTree>
    <p:extLst>
      <p:ext uri="{BB962C8B-B14F-4D97-AF65-F5344CB8AC3E}">
        <p14:creationId xmlns:p14="http://schemas.microsoft.com/office/powerpoint/2010/main" val="207531695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260352" y="73852"/>
            <a:ext cx="11931647" cy="914400"/>
          </a:xfrm>
        </p:spPr>
        <p:txBody>
          <a:bodyPr>
            <a:normAutofit/>
          </a:bodyPr>
          <a:lstStyle/>
          <a:p>
            <a:pPr algn="ctr" eaLnBrk="1" hangingPunct="1">
              <a:defRPr/>
            </a:pPr>
            <a:r>
              <a:rPr lang="en-US" altLang="en-US" sz="4000" b="1" dirty="0" smtClean="0">
                <a:solidFill>
                  <a:schemeClr val="tx1"/>
                </a:solidFill>
                <a:latin typeface="+mn-lt"/>
              </a:rPr>
              <a:t>Bolt and Cable Cutter Safety</a:t>
            </a:r>
          </a:p>
        </p:txBody>
      </p:sp>
      <p:sp>
        <p:nvSpPr>
          <p:cNvPr id="234499" name="Rectangle 3"/>
          <p:cNvSpPr>
            <a:spLocks noGrp="1" noChangeArrowheads="1"/>
          </p:cNvSpPr>
          <p:nvPr>
            <p:ph type="body" sz="half" idx="1"/>
          </p:nvPr>
        </p:nvSpPr>
        <p:spPr>
          <a:xfrm>
            <a:off x="260352" y="1432865"/>
            <a:ext cx="4778329" cy="4154634"/>
          </a:xfrm>
        </p:spPr>
        <p:txBody>
          <a:bodyPr>
            <a:normAutofit lnSpcReduction="10000"/>
          </a:bodyPr>
          <a:lstStyle/>
          <a:p>
            <a:pPr>
              <a:spcBef>
                <a:spcPct val="26000"/>
              </a:spcBef>
            </a:pPr>
            <a:r>
              <a:rPr lang="en-US" altLang="en-US" sz="2600" cap="none" dirty="0">
                <a:solidFill>
                  <a:schemeClr val="tx1"/>
                </a:solidFill>
              </a:rPr>
              <a:t>Inspect the blades &amp; handle</a:t>
            </a:r>
          </a:p>
          <a:p>
            <a:pPr>
              <a:spcBef>
                <a:spcPct val="26000"/>
              </a:spcBef>
            </a:pPr>
            <a:r>
              <a:rPr lang="en-US" altLang="en-US" sz="2600" cap="none" dirty="0">
                <a:solidFill>
                  <a:schemeClr val="tx1"/>
                </a:solidFill>
              </a:rPr>
              <a:t>Close the blades when not in use</a:t>
            </a:r>
          </a:p>
          <a:p>
            <a:pPr>
              <a:spcBef>
                <a:spcPct val="26000"/>
              </a:spcBef>
            </a:pPr>
            <a:r>
              <a:rPr lang="en-US" altLang="en-US" sz="2600" cap="none" dirty="0">
                <a:solidFill>
                  <a:schemeClr val="tx1"/>
                </a:solidFill>
              </a:rPr>
              <a:t>Cut away from your body</a:t>
            </a:r>
          </a:p>
          <a:p>
            <a:pPr>
              <a:spcBef>
                <a:spcPct val="26000"/>
              </a:spcBef>
            </a:pPr>
            <a:r>
              <a:rPr lang="en-US" altLang="en-US" sz="2600" cap="none" dirty="0">
                <a:solidFill>
                  <a:schemeClr val="tx1"/>
                </a:solidFill>
              </a:rPr>
              <a:t>Wear work gloves and safety glasses</a:t>
            </a:r>
          </a:p>
          <a:p>
            <a:pPr>
              <a:spcBef>
                <a:spcPct val="26000"/>
              </a:spcBef>
            </a:pPr>
            <a:r>
              <a:rPr lang="en-US" altLang="en-US" sz="2600" cap="none" dirty="0">
                <a:solidFill>
                  <a:schemeClr val="tx1"/>
                </a:solidFill>
              </a:rPr>
              <a:t>Secure object you are cutting </a:t>
            </a:r>
          </a:p>
        </p:txBody>
      </p:sp>
      <p:pic>
        <p:nvPicPr>
          <p:cNvPr id="6" name="Picture 23"/>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0375939" y="6303890"/>
            <a:ext cx="1816061" cy="554110"/>
          </a:xfrm>
          <a:prstGeom prst="rect">
            <a:avLst/>
          </a:prstGeom>
          <a:noFill/>
          <a:ln w="9525">
            <a:noFill/>
            <a:miter lim="800000"/>
            <a:headEnd/>
            <a:tailEnd/>
          </a:ln>
          <a:effectLst>
            <a:glow rad="63500">
              <a:srgbClr val="6F6F6F">
                <a:satMod val="175000"/>
                <a:alpha val="75000"/>
              </a:srgbClr>
            </a:glow>
          </a:effectLst>
        </p:spPr>
      </p:pic>
      <p:pic>
        <p:nvPicPr>
          <p:cNvPr id="5" name="Picture 4"/>
          <p:cNvPicPr>
            <a:picLocks noChangeAspect="1"/>
          </p:cNvPicPr>
          <p:nvPr/>
        </p:nvPicPr>
        <p:blipFill>
          <a:blip r:embed="rId4"/>
          <a:stretch>
            <a:fillRect/>
          </a:stretch>
        </p:blipFill>
        <p:spPr>
          <a:xfrm>
            <a:off x="6618792" y="1432865"/>
            <a:ext cx="3156239" cy="1655732"/>
          </a:xfrm>
          <a:prstGeom prst="rect">
            <a:avLst/>
          </a:prstGeom>
        </p:spPr>
      </p:pic>
      <p:pic>
        <p:nvPicPr>
          <p:cNvPr id="7" name="Picture 6"/>
          <p:cNvPicPr>
            <a:picLocks noChangeAspect="1"/>
          </p:cNvPicPr>
          <p:nvPr/>
        </p:nvPicPr>
        <p:blipFill>
          <a:blip r:embed="rId5"/>
          <a:stretch>
            <a:fillRect/>
          </a:stretch>
        </p:blipFill>
        <p:spPr>
          <a:xfrm>
            <a:off x="9668999" y="2270225"/>
            <a:ext cx="2179027" cy="2179027"/>
          </a:xfrm>
          <a:prstGeom prst="rect">
            <a:avLst/>
          </a:prstGeom>
        </p:spPr>
      </p:pic>
      <p:pic>
        <p:nvPicPr>
          <p:cNvPr id="4" name="Picture 3"/>
          <p:cNvPicPr>
            <a:picLocks noChangeAspect="1"/>
          </p:cNvPicPr>
          <p:nvPr/>
        </p:nvPicPr>
        <p:blipFill>
          <a:blip r:embed="rId6"/>
          <a:stretch>
            <a:fillRect/>
          </a:stretch>
        </p:blipFill>
        <p:spPr>
          <a:xfrm>
            <a:off x="5931098" y="3221849"/>
            <a:ext cx="2845484" cy="1835796"/>
          </a:xfrm>
          <a:prstGeom prst="rect">
            <a:avLst/>
          </a:prstGeom>
        </p:spPr>
      </p:pic>
      <p:pic>
        <p:nvPicPr>
          <p:cNvPr id="3" name="Picture 2"/>
          <p:cNvPicPr>
            <a:picLocks noChangeAspect="1"/>
          </p:cNvPicPr>
          <p:nvPr/>
        </p:nvPicPr>
        <p:blipFill>
          <a:blip r:embed="rId7"/>
          <a:stretch>
            <a:fillRect/>
          </a:stretch>
        </p:blipFill>
        <p:spPr>
          <a:xfrm>
            <a:off x="8903192" y="3784147"/>
            <a:ext cx="2041711" cy="2041711"/>
          </a:xfrm>
          <a:prstGeom prst="rect">
            <a:avLst/>
          </a:prstGeom>
        </p:spPr>
      </p:pic>
    </p:spTree>
    <p:extLst>
      <p:ext uri="{BB962C8B-B14F-4D97-AF65-F5344CB8AC3E}">
        <p14:creationId xmlns:p14="http://schemas.microsoft.com/office/powerpoint/2010/main" val="201302879"/>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260352" y="59784"/>
            <a:ext cx="11931648" cy="914400"/>
          </a:xfrm>
        </p:spPr>
        <p:txBody>
          <a:bodyPr>
            <a:normAutofit/>
          </a:bodyPr>
          <a:lstStyle/>
          <a:p>
            <a:pPr algn="ctr" eaLnBrk="1" hangingPunct="1">
              <a:defRPr/>
            </a:pPr>
            <a:r>
              <a:rPr lang="en-US" altLang="en-US" sz="4000" b="1" dirty="0" smtClean="0">
                <a:solidFill>
                  <a:schemeClr val="tx1"/>
                </a:solidFill>
                <a:latin typeface="+mn-lt"/>
              </a:rPr>
              <a:t>Tree Saw Safety</a:t>
            </a:r>
          </a:p>
        </p:txBody>
      </p:sp>
      <p:sp>
        <p:nvSpPr>
          <p:cNvPr id="230403" name="Rectangle 3"/>
          <p:cNvSpPr>
            <a:spLocks noGrp="1" noChangeArrowheads="1"/>
          </p:cNvSpPr>
          <p:nvPr>
            <p:ph type="body" sz="half" idx="1"/>
          </p:nvPr>
        </p:nvSpPr>
        <p:spPr>
          <a:xfrm>
            <a:off x="436098" y="1414463"/>
            <a:ext cx="5853989" cy="4532354"/>
          </a:xfrm>
        </p:spPr>
        <p:txBody>
          <a:bodyPr>
            <a:normAutofit/>
          </a:bodyPr>
          <a:lstStyle/>
          <a:p>
            <a:pPr>
              <a:spcBef>
                <a:spcPct val="26000"/>
              </a:spcBef>
              <a:defRPr/>
            </a:pPr>
            <a:r>
              <a:rPr lang="en-US" altLang="en-US" sz="2400" cap="none" dirty="0">
                <a:solidFill>
                  <a:schemeClr val="tx1"/>
                </a:solidFill>
              </a:rPr>
              <a:t>Inspect handle for damage</a:t>
            </a:r>
          </a:p>
          <a:p>
            <a:pPr>
              <a:spcBef>
                <a:spcPct val="26000"/>
              </a:spcBef>
              <a:defRPr/>
            </a:pPr>
            <a:r>
              <a:rPr lang="en-US" altLang="en-US" sz="2400" cap="none" dirty="0">
                <a:solidFill>
                  <a:schemeClr val="tx1"/>
                </a:solidFill>
              </a:rPr>
              <a:t>Saw head is firmly attached to handle</a:t>
            </a:r>
          </a:p>
          <a:p>
            <a:pPr>
              <a:spcBef>
                <a:spcPct val="26000"/>
              </a:spcBef>
              <a:defRPr/>
            </a:pPr>
            <a:r>
              <a:rPr lang="en-US" altLang="en-US" sz="2400" cap="none" dirty="0">
                <a:solidFill>
                  <a:schemeClr val="tx1"/>
                </a:solidFill>
              </a:rPr>
              <a:t>Use power grip</a:t>
            </a:r>
          </a:p>
          <a:p>
            <a:pPr>
              <a:spcBef>
                <a:spcPct val="26000"/>
              </a:spcBef>
              <a:defRPr/>
            </a:pPr>
            <a:r>
              <a:rPr lang="en-US" altLang="en-US" sz="2400" cap="none" dirty="0">
                <a:solidFill>
                  <a:schemeClr val="tx1"/>
                </a:solidFill>
              </a:rPr>
              <a:t>Keep other hand away</a:t>
            </a:r>
          </a:p>
          <a:p>
            <a:pPr>
              <a:spcBef>
                <a:spcPct val="26000"/>
              </a:spcBef>
              <a:defRPr/>
            </a:pPr>
            <a:r>
              <a:rPr lang="en-US" altLang="en-US" sz="2400" cap="none" dirty="0">
                <a:solidFill>
                  <a:schemeClr val="tx1"/>
                </a:solidFill>
              </a:rPr>
              <a:t>Use extensions properly</a:t>
            </a:r>
          </a:p>
          <a:p>
            <a:pPr>
              <a:spcBef>
                <a:spcPct val="26000"/>
              </a:spcBef>
              <a:defRPr/>
            </a:pPr>
            <a:r>
              <a:rPr lang="en-US" altLang="en-US" sz="2400" cap="none" dirty="0">
                <a:solidFill>
                  <a:schemeClr val="tx1"/>
                </a:solidFill>
              </a:rPr>
              <a:t>Wear safety glasses and work </a:t>
            </a:r>
            <a:r>
              <a:rPr lang="en-US" altLang="en-US" sz="2400" cap="none" dirty="0" smtClean="0">
                <a:solidFill>
                  <a:schemeClr val="tx1"/>
                </a:solidFill>
              </a:rPr>
              <a:t>gloves</a:t>
            </a:r>
          </a:p>
          <a:p>
            <a:pPr>
              <a:spcBef>
                <a:spcPct val="26000"/>
              </a:spcBef>
              <a:defRPr/>
            </a:pPr>
            <a:r>
              <a:rPr lang="en-US" altLang="en-US" sz="2400" cap="none" dirty="0" smtClean="0">
                <a:solidFill>
                  <a:schemeClr val="tx1"/>
                </a:solidFill>
              </a:rPr>
              <a:t>Keep the blade protected when not in use</a:t>
            </a:r>
            <a:endParaRPr lang="en-US" altLang="en-US" sz="2400" cap="none" dirty="0">
              <a:solidFill>
                <a:schemeClr val="tx1"/>
              </a:solidFill>
            </a:endParaRPr>
          </a:p>
        </p:txBody>
      </p:sp>
      <p:pic>
        <p:nvPicPr>
          <p:cNvPr id="6" name="Picture 23"/>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0375939" y="6303890"/>
            <a:ext cx="1816061" cy="554110"/>
          </a:xfrm>
          <a:prstGeom prst="rect">
            <a:avLst/>
          </a:prstGeom>
          <a:noFill/>
          <a:ln w="9525">
            <a:noFill/>
            <a:miter lim="800000"/>
            <a:headEnd/>
            <a:tailEnd/>
          </a:ln>
          <a:effectLst>
            <a:glow rad="63500">
              <a:srgbClr val="6F6F6F">
                <a:satMod val="175000"/>
                <a:alpha val="75000"/>
              </a:srgbClr>
            </a:glow>
          </a:effectLst>
        </p:spPr>
      </p:pic>
      <p:pic>
        <p:nvPicPr>
          <p:cNvPr id="2" name="Picture 1"/>
          <p:cNvPicPr>
            <a:picLocks noChangeAspect="1"/>
          </p:cNvPicPr>
          <p:nvPr/>
        </p:nvPicPr>
        <p:blipFill>
          <a:blip r:embed="rId4"/>
          <a:stretch>
            <a:fillRect/>
          </a:stretch>
        </p:blipFill>
        <p:spPr>
          <a:xfrm>
            <a:off x="6290087" y="1613848"/>
            <a:ext cx="3835400" cy="2120900"/>
          </a:xfrm>
          <a:prstGeom prst="rect">
            <a:avLst/>
          </a:prstGeom>
        </p:spPr>
      </p:pic>
      <p:pic>
        <p:nvPicPr>
          <p:cNvPr id="3" name="Picture 2"/>
          <p:cNvPicPr>
            <a:picLocks noChangeAspect="1"/>
          </p:cNvPicPr>
          <p:nvPr/>
        </p:nvPicPr>
        <p:blipFill>
          <a:blip r:embed="rId5"/>
          <a:stretch>
            <a:fillRect/>
          </a:stretch>
        </p:blipFill>
        <p:spPr>
          <a:xfrm>
            <a:off x="6405193" y="3934133"/>
            <a:ext cx="2687037" cy="2012684"/>
          </a:xfrm>
          <a:prstGeom prst="rect">
            <a:avLst/>
          </a:prstGeom>
        </p:spPr>
      </p:pic>
      <p:pic>
        <p:nvPicPr>
          <p:cNvPr id="230407" name="Picture 7"/>
          <p:cNvPicPr>
            <a:picLocks noGrp="1" noChangeAspect="1" noChangeArrowheads="1"/>
          </p:cNvPicPr>
          <p:nvPr>
            <p:ph sz="half" idx="2"/>
          </p:nvPr>
        </p:nvPicPr>
        <p:blipFill>
          <a:blip r:embed="rId6">
            <a:extLst>
              <a:ext uri="{28A0092B-C50C-407E-A947-70E740481C1C}">
                <a14:useLocalDpi xmlns:a14="http://schemas.microsoft.com/office/drawing/2010/main"/>
              </a:ext>
            </a:extLst>
          </a:blip>
          <a:stretch>
            <a:fillRect/>
          </a:stretch>
        </p:blipFill>
        <p:spPr>
          <a:xfrm>
            <a:off x="9207337" y="3197180"/>
            <a:ext cx="2632384" cy="195159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113389440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260352" y="73852"/>
            <a:ext cx="11931647" cy="914400"/>
          </a:xfrm>
        </p:spPr>
        <p:txBody>
          <a:bodyPr>
            <a:normAutofit/>
          </a:bodyPr>
          <a:lstStyle/>
          <a:p>
            <a:pPr algn="ctr" eaLnBrk="1" hangingPunct="1">
              <a:defRPr/>
            </a:pPr>
            <a:r>
              <a:rPr lang="en-US" altLang="en-US" sz="4000" b="1" dirty="0" smtClean="0">
                <a:solidFill>
                  <a:schemeClr val="tx1"/>
                </a:solidFill>
                <a:latin typeface="+mn-lt"/>
              </a:rPr>
              <a:t>Handsaw Safety</a:t>
            </a:r>
          </a:p>
        </p:txBody>
      </p:sp>
      <p:sp>
        <p:nvSpPr>
          <p:cNvPr id="139267" name="Rectangle 3"/>
          <p:cNvSpPr>
            <a:spLocks noGrp="1" noChangeArrowheads="1"/>
          </p:cNvSpPr>
          <p:nvPr>
            <p:ph type="body" sz="half" idx="1"/>
          </p:nvPr>
        </p:nvSpPr>
        <p:spPr>
          <a:xfrm>
            <a:off x="265168" y="1219689"/>
            <a:ext cx="4520692" cy="4272278"/>
          </a:xfrm>
        </p:spPr>
        <p:txBody>
          <a:bodyPr>
            <a:normAutofit/>
          </a:bodyPr>
          <a:lstStyle/>
          <a:p>
            <a:pPr>
              <a:spcBef>
                <a:spcPct val="25000"/>
              </a:spcBef>
              <a:defRPr/>
            </a:pPr>
            <a:r>
              <a:rPr lang="en-US" altLang="en-US" sz="2400" cap="none" dirty="0">
                <a:solidFill>
                  <a:schemeClr val="tx1"/>
                </a:solidFill>
              </a:rPr>
              <a:t>Make sure the blade is sharp</a:t>
            </a:r>
          </a:p>
          <a:p>
            <a:pPr>
              <a:spcBef>
                <a:spcPct val="25000"/>
              </a:spcBef>
              <a:defRPr/>
            </a:pPr>
            <a:r>
              <a:rPr lang="en-US" altLang="en-US" sz="2400" cap="none" dirty="0">
                <a:solidFill>
                  <a:schemeClr val="tx1"/>
                </a:solidFill>
              </a:rPr>
              <a:t>Inspect the handle</a:t>
            </a:r>
          </a:p>
          <a:p>
            <a:pPr>
              <a:spcBef>
                <a:spcPct val="25000"/>
              </a:spcBef>
              <a:defRPr/>
            </a:pPr>
            <a:r>
              <a:rPr lang="en-US" altLang="en-US" sz="2400" cap="none" dirty="0">
                <a:solidFill>
                  <a:schemeClr val="tx1"/>
                </a:solidFill>
              </a:rPr>
              <a:t>Secure the object in a vise or clamps if possible</a:t>
            </a:r>
          </a:p>
          <a:p>
            <a:pPr>
              <a:spcBef>
                <a:spcPct val="25000"/>
              </a:spcBef>
              <a:defRPr/>
            </a:pPr>
            <a:r>
              <a:rPr lang="en-US" altLang="en-US" sz="2400" cap="none" dirty="0">
                <a:solidFill>
                  <a:schemeClr val="tx1"/>
                </a:solidFill>
              </a:rPr>
              <a:t>Cut in a smooth motion</a:t>
            </a:r>
          </a:p>
          <a:p>
            <a:pPr>
              <a:spcBef>
                <a:spcPct val="25000"/>
              </a:spcBef>
              <a:defRPr/>
            </a:pPr>
            <a:r>
              <a:rPr lang="en-US" altLang="en-US" sz="2400" cap="none" dirty="0">
                <a:solidFill>
                  <a:schemeClr val="tx1"/>
                </a:solidFill>
              </a:rPr>
              <a:t>Wear cut-resistant work gloves</a:t>
            </a:r>
          </a:p>
        </p:txBody>
      </p:sp>
      <p:pic>
        <p:nvPicPr>
          <p:cNvPr id="7" name="Picture 23"/>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0375939" y="6303890"/>
            <a:ext cx="1816061" cy="554110"/>
          </a:xfrm>
          <a:prstGeom prst="rect">
            <a:avLst/>
          </a:prstGeom>
          <a:noFill/>
          <a:ln w="9525">
            <a:noFill/>
            <a:miter lim="800000"/>
            <a:headEnd/>
            <a:tailEnd/>
          </a:ln>
          <a:effectLst>
            <a:glow rad="63500">
              <a:srgbClr val="6F6F6F">
                <a:satMod val="175000"/>
                <a:alpha val="75000"/>
              </a:srgbClr>
            </a:glow>
          </a:effectLst>
        </p:spPr>
      </p:pic>
      <p:pic>
        <p:nvPicPr>
          <p:cNvPr id="2" name="Picture 1"/>
          <p:cNvPicPr>
            <a:picLocks noChangeAspect="1"/>
          </p:cNvPicPr>
          <p:nvPr/>
        </p:nvPicPr>
        <p:blipFill>
          <a:blip r:embed="rId4"/>
          <a:stretch>
            <a:fillRect/>
          </a:stretch>
        </p:blipFill>
        <p:spPr>
          <a:xfrm>
            <a:off x="5789157" y="1219689"/>
            <a:ext cx="4014293" cy="2671330"/>
          </a:xfrm>
          <a:prstGeom prst="rect">
            <a:avLst/>
          </a:prstGeom>
        </p:spPr>
      </p:pic>
      <p:pic>
        <p:nvPicPr>
          <p:cNvPr id="4" name="Picture 3"/>
          <p:cNvPicPr>
            <a:picLocks noChangeAspect="1"/>
          </p:cNvPicPr>
          <p:nvPr/>
        </p:nvPicPr>
        <p:blipFill>
          <a:blip r:embed="rId5"/>
          <a:stretch>
            <a:fillRect/>
          </a:stretch>
        </p:blipFill>
        <p:spPr>
          <a:xfrm>
            <a:off x="7795751" y="3305908"/>
            <a:ext cx="3886979" cy="2586608"/>
          </a:xfrm>
          <a:prstGeom prst="rect">
            <a:avLst/>
          </a:prstGeom>
        </p:spPr>
      </p:pic>
      <p:pic>
        <p:nvPicPr>
          <p:cNvPr id="139281" name="Picture 17"/>
          <p:cNvPicPr>
            <a:picLocks noGrp="1" noChangeAspect="1" noChangeArrowheads="1"/>
          </p:cNvPicPr>
          <p:nvPr>
            <p:ph sz="quarter" idx="2"/>
          </p:nvPr>
        </p:nvPicPr>
        <p:blipFill>
          <a:blip r:embed="rId6">
            <a:extLst>
              <a:ext uri="{28A0092B-C50C-407E-A947-70E740481C1C}">
                <a14:useLocalDpi xmlns:a14="http://schemas.microsoft.com/office/drawing/2010/main"/>
              </a:ext>
            </a:extLst>
          </a:blip>
          <a:srcRect/>
          <a:stretch>
            <a:fillRect/>
          </a:stretch>
        </p:blipFill>
        <p:spPr>
          <a:xfrm>
            <a:off x="5088086" y="4075744"/>
            <a:ext cx="3022844" cy="2022459"/>
          </a:xfrm>
          <a:ln>
            <a:solidFill>
              <a:schemeClr val="tx1"/>
            </a:solidFill>
            <a:miter lim="800000"/>
            <a:headEnd/>
            <a:tailEnd/>
          </a:ln>
        </p:spPr>
      </p:pic>
    </p:spTree>
    <p:extLst>
      <p:ext uri="{BB962C8B-B14F-4D97-AF65-F5344CB8AC3E}">
        <p14:creationId xmlns:p14="http://schemas.microsoft.com/office/powerpoint/2010/main" val="1365931830"/>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0" y="83765"/>
            <a:ext cx="12192000" cy="985375"/>
          </a:xfrm>
        </p:spPr>
        <p:txBody>
          <a:bodyPr>
            <a:normAutofit/>
          </a:bodyPr>
          <a:lstStyle/>
          <a:p>
            <a:pPr algn="ctr" eaLnBrk="1" hangingPunct="1">
              <a:defRPr/>
            </a:pPr>
            <a:r>
              <a:rPr lang="en-US" altLang="en-US" sz="4000" b="1" dirty="0" smtClean="0">
                <a:solidFill>
                  <a:schemeClr val="tx1"/>
                </a:solidFill>
                <a:latin typeface="+mn-lt"/>
              </a:rPr>
              <a:t>Key Points to Remember</a:t>
            </a:r>
          </a:p>
        </p:txBody>
      </p:sp>
      <p:sp>
        <p:nvSpPr>
          <p:cNvPr id="141315" name="Rectangle 3"/>
          <p:cNvSpPr>
            <a:spLocks noGrp="1" noChangeArrowheads="1"/>
          </p:cNvSpPr>
          <p:nvPr>
            <p:ph idx="1"/>
          </p:nvPr>
        </p:nvSpPr>
        <p:spPr>
          <a:xfrm>
            <a:off x="1524000" y="1350500"/>
            <a:ext cx="8534400" cy="4628269"/>
          </a:xfrm>
        </p:spPr>
        <p:txBody>
          <a:bodyPr>
            <a:normAutofit lnSpcReduction="10000"/>
          </a:bodyPr>
          <a:lstStyle/>
          <a:p>
            <a:pPr>
              <a:defRPr/>
            </a:pPr>
            <a:r>
              <a:rPr lang="en-US" altLang="en-US" sz="2400" cap="none" dirty="0">
                <a:solidFill>
                  <a:schemeClr val="tx1"/>
                </a:solidFill>
              </a:rPr>
              <a:t>Maintain </a:t>
            </a:r>
            <a:r>
              <a:rPr lang="en-US" altLang="en-US" sz="2400" cap="none" dirty="0" smtClean="0">
                <a:solidFill>
                  <a:schemeClr val="tx1"/>
                </a:solidFill>
              </a:rPr>
              <a:t>tools</a:t>
            </a:r>
          </a:p>
          <a:p>
            <a:pPr marL="0" indent="0">
              <a:buNone/>
              <a:defRPr/>
            </a:pPr>
            <a:endParaRPr lang="en-US" altLang="en-US" sz="2400" cap="none" dirty="0">
              <a:solidFill>
                <a:schemeClr val="tx1"/>
              </a:solidFill>
            </a:endParaRPr>
          </a:p>
          <a:p>
            <a:pPr>
              <a:defRPr/>
            </a:pPr>
            <a:r>
              <a:rPr lang="en-US" altLang="en-US" sz="2400" cap="none" dirty="0">
                <a:solidFill>
                  <a:schemeClr val="tx1"/>
                </a:solidFill>
              </a:rPr>
              <a:t>Use the right tool for the </a:t>
            </a:r>
            <a:r>
              <a:rPr lang="en-US" altLang="en-US" sz="2400" cap="none" dirty="0" smtClean="0">
                <a:solidFill>
                  <a:schemeClr val="tx1"/>
                </a:solidFill>
              </a:rPr>
              <a:t>job</a:t>
            </a:r>
          </a:p>
          <a:p>
            <a:pPr marL="0" indent="0">
              <a:buNone/>
              <a:defRPr/>
            </a:pPr>
            <a:endParaRPr lang="en-US" altLang="en-US" sz="2400" cap="none" dirty="0">
              <a:solidFill>
                <a:schemeClr val="tx1"/>
              </a:solidFill>
            </a:endParaRPr>
          </a:p>
          <a:p>
            <a:pPr>
              <a:defRPr/>
            </a:pPr>
            <a:r>
              <a:rPr lang="en-US" altLang="en-US" sz="2400" cap="none" dirty="0">
                <a:solidFill>
                  <a:schemeClr val="tx1"/>
                </a:solidFill>
              </a:rPr>
              <a:t>Examine each tool for damage before </a:t>
            </a:r>
            <a:r>
              <a:rPr lang="en-US" altLang="en-US" sz="2400" cap="none" dirty="0" smtClean="0">
                <a:solidFill>
                  <a:schemeClr val="tx1"/>
                </a:solidFill>
              </a:rPr>
              <a:t>use</a:t>
            </a:r>
          </a:p>
          <a:p>
            <a:pPr marL="0" indent="0">
              <a:buNone/>
              <a:defRPr/>
            </a:pPr>
            <a:endParaRPr lang="en-US" altLang="en-US" sz="2400" cap="none" dirty="0">
              <a:solidFill>
                <a:schemeClr val="tx1"/>
              </a:solidFill>
            </a:endParaRPr>
          </a:p>
          <a:p>
            <a:pPr>
              <a:defRPr/>
            </a:pPr>
            <a:r>
              <a:rPr lang="en-US" altLang="en-US" sz="2400" cap="none" dirty="0">
                <a:solidFill>
                  <a:schemeClr val="tx1"/>
                </a:solidFill>
              </a:rPr>
              <a:t>Operate tools in accordance with manufacturer’s </a:t>
            </a:r>
            <a:r>
              <a:rPr lang="en-US" altLang="en-US" sz="2400" cap="none" dirty="0" smtClean="0">
                <a:solidFill>
                  <a:schemeClr val="tx1"/>
                </a:solidFill>
              </a:rPr>
              <a:t>instructions</a:t>
            </a:r>
          </a:p>
          <a:p>
            <a:pPr marL="0" indent="0">
              <a:buNone/>
              <a:defRPr/>
            </a:pPr>
            <a:endParaRPr lang="en-US" altLang="en-US" sz="2400" cap="none" dirty="0">
              <a:solidFill>
                <a:schemeClr val="tx1"/>
              </a:solidFill>
            </a:endParaRPr>
          </a:p>
          <a:p>
            <a:pPr>
              <a:defRPr/>
            </a:pPr>
            <a:r>
              <a:rPr lang="en-US" altLang="en-US" sz="2400" cap="none" dirty="0">
                <a:solidFill>
                  <a:schemeClr val="tx1"/>
                </a:solidFill>
              </a:rPr>
              <a:t>Use the proper PPE</a:t>
            </a:r>
          </a:p>
        </p:txBody>
      </p:sp>
      <p:pic>
        <p:nvPicPr>
          <p:cNvPr id="5" name="Picture 23"/>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0375939" y="6303890"/>
            <a:ext cx="1816061" cy="554110"/>
          </a:xfrm>
          <a:prstGeom prst="rect">
            <a:avLst/>
          </a:prstGeom>
          <a:noFill/>
          <a:ln w="9525">
            <a:noFill/>
            <a:miter lim="800000"/>
            <a:headEnd/>
            <a:tailEnd/>
          </a:ln>
          <a:effectLst>
            <a:glow rad="63500">
              <a:srgbClr val="6F6F6F">
                <a:satMod val="175000"/>
                <a:alpha val="75000"/>
              </a:srgbClr>
            </a:glow>
          </a:effectLst>
        </p:spPr>
      </p:pic>
    </p:spTree>
    <p:extLst>
      <p:ext uri="{BB962C8B-B14F-4D97-AF65-F5344CB8AC3E}">
        <p14:creationId xmlns:p14="http://schemas.microsoft.com/office/powerpoint/2010/main" val="53411194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260352" y="228600"/>
            <a:ext cx="11931648" cy="914400"/>
          </a:xfrm>
        </p:spPr>
        <p:txBody>
          <a:bodyPr>
            <a:noAutofit/>
          </a:bodyPr>
          <a:lstStyle/>
          <a:p>
            <a:pPr algn="ctr" eaLnBrk="1" hangingPunct="1">
              <a:defRPr/>
            </a:pPr>
            <a:r>
              <a:rPr lang="en-US" altLang="en-US" sz="4000" b="1" dirty="0" smtClean="0">
                <a:solidFill>
                  <a:schemeClr val="tx1"/>
                </a:solidFill>
                <a:latin typeface="+mn-lt"/>
              </a:rPr>
              <a:t>Hand Tools — Any Questions?</a:t>
            </a:r>
          </a:p>
        </p:txBody>
      </p:sp>
      <p:sp>
        <p:nvSpPr>
          <p:cNvPr id="256003" name="Rectangle 3"/>
          <p:cNvSpPr>
            <a:spLocks noGrp="1" noChangeArrowheads="1"/>
          </p:cNvSpPr>
          <p:nvPr>
            <p:ph type="body" sz="half" idx="1"/>
          </p:nvPr>
        </p:nvSpPr>
        <p:spPr>
          <a:xfrm>
            <a:off x="703384" y="1318845"/>
            <a:ext cx="5148775" cy="5278904"/>
          </a:xfrm>
        </p:spPr>
        <p:txBody>
          <a:bodyPr>
            <a:noAutofit/>
          </a:bodyPr>
          <a:lstStyle/>
          <a:p>
            <a:pPr>
              <a:defRPr/>
            </a:pPr>
            <a:r>
              <a:rPr lang="en-US" altLang="en-US" sz="2400" dirty="0">
                <a:solidFill>
                  <a:schemeClr val="tx1"/>
                </a:solidFill>
                <a:latin typeface="Century Gothic" charset="0"/>
                <a:ea typeface="Century Gothic" charset="0"/>
                <a:cs typeface="Century Gothic" charset="0"/>
              </a:rPr>
              <a:t>Any questions regarding selecting hand tools</a:t>
            </a:r>
            <a:r>
              <a:rPr lang="en-US" altLang="en-US" sz="2400" dirty="0" smtClean="0">
                <a:solidFill>
                  <a:schemeClr val="tx1"/>
                </a:solidFill>
                <a:latin typeface="Century Gothic" charset="0"/>
                <a:ea typeface="Century Gothic" charset="0"/>
                <a:cs typeface="Century Gothic" charset="0"/>
              </a:rPr>
              <a:t>?</a:t>
            </a:r>
          </a:p>
          <a:p>
            <a:pPr marL="0" indent="0">
              <a:buNone/>
              <a:defRPr/>
            </a:pPr>
            <a:endParaRPr lang="en-US" altLang="en-US" sz="2400" dirty="0">
              <a:solidFill>
                <a:schemeClr val="tx1"/>
              </a:solidFill>
              <a:latin typeface="Century Gothic" charset="0"/>
              <a:ea typeface="Century Gothic" charset="0"/>
              <a:cs typeface="Century Gothic" charset="0"/>
            </a:endParaRPr>
          </a:p>
          <a:p>
            <a:pPr>
              <a:defRPr/>
            </a:pPr>
            <a:r>
              <a:rPr lang="en-US" altLang="en-US" sz="2400" dirty="0">
                <a:solidFill>
                  <a:schemeClr val="tx1"/>
                </a:solidFill>
                <a:latin typeface="Century Gothic" charset="0"/>
                <a:ea typeface="Century Gothic" charset="0"/>
                <a:cs typeface="Century Gothic" charset="0"/>
              </a:rPr>
              <a:t>Any questions regarding the inspection and maintenance of hand tools</a:t>
            </a:r>
            <a:r>
              <a:rPr lang="en-US" altLang="en-US" sz="2400" dirty="0" smtClean="0">
                <a:solidFill>
                  <a:schemeClr val="tx1"/>
                </a:solidFill>
                <a:latin typeface="Century Gothic" charset="0"/>
                <a:ea typeface="Century Gothic" charset="0"/>
                <a:cs typeface="Century Gothic" charset="0"/>
              </a:rPr>
              <a:t>?</a:t>
            </a:r>
          </a:p>
          <a:p>
            <a:pPr marL="0" indent="0">
              <a:buNone/>
              <a:defRPr/>
            </a:pPr>
            <a:endParaRPr lang="en-US" altLang="en-US" sz="2400" dirty="0">
              <a:solidFill>
                <a:schemeClr val="tx1"/>
              </a:solidFill>
              <a:latin typeface="Century Gothic" charset="0"/>
              <a:ea typeface="Century Gothic" charset="0"/>
              <a:cs typeface="Century Gothic" charset="0"/>
            </a:endParaRPr>
          </a:p>
          <a:p>
            <a:pPr>
              <a:defRPr/>
            </a:pPr>
            <a:r>
              <a:rPr lang="en-US" altLang="en-US" sz="2400" dirty="0">
                <a:solidFill>
                  <a:schemeClr val="tx1"/>
                </a:solidFill>
                <a:latin typeface="Century Gothic" charset="0"/>
                <a:ea typeface="Century Gothic" charset="0"/>
                <a:cs typeface="Century Gothic" charset="0"/>
              </a:rPr>
              <a:t>Any questions regarding general hand tool safe practices?</a:t>
            </a:r>
          </a:p>
        </p:txBody>
      </p:sp>
      <p:pic>
        <p:nvPicPr>
          <p:cNvPr id="256005" name="Picture 5"/>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7166545" y="1318844"/>
            <a:ext cx="3721849" cy="4313750"/>
          </a:xfrm>
          <a:ln>
            <a:solidFill>
              <a:schemeClr val="tx1"/>
            </a:solidFill>
            <a:miter lim="800000"/>
            <a:headEnd/>
            <a:tailEnd/>
          </a:ln>
        </p:spPr>
      </p:pic>
      <p:pic>
        <p:nvPicPr>
          <p:cNvPr id="6" name="Picture 23"/>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10375939" y="6303890"/>
            <a:ext cx="1816061" cy="554110"/>
          </a:xfrm>
          <a:prstGeom prst="rect">
            <a:avLst/>
          </a:prstGeom>
          <a:noFill/>
          <a:ln w="9525">
            <a:noFill/>
            <a:miter lim="800000"/>
            <a:headEnd/>
            <a:tailEnd/>
          </a:ln>
          <a:effectLst>
            <a:glow rad="63500">
              <a:srgbClr val="6F6F6F">
                <a:satMod val="175000"/>
                <a:alpha val="75000"/>
              </a:srgbClr>
            </a:glow>
          </a:effectLst>
        </p:spPr>
      </p:pic>
    </p:spTree>
    <p:extLst>
      <p:ext uri="{BB962C8B-B14F-4D97-AF65-F5344CB8AC3E}">
        <p14:creationId xmlns:p14="http://schemas.microsoft.com/office/powerpoint/2010/main" val="1903113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30" name="Rectangle 6"/>
          <p:cNvSpPr>
            <a:spLocks noGrp="1" noChangeArrowheads="1"/>
          </p:cNvSpPr>
          <p:nvPr>
            <p:ph type="title"/>
          </p:nvPr>
        </p:nvSpPr>
        <p:spPr>
          <a:xfrm>
            <a:off x="2307770" y="60326"/>
            <a:ext cx="7373259" cy="1325563"/>
          </a:xfrm>
        </p:spPr>
        <p:txBody>
          <a:bodyPr>
            <a:normAutofit/>
          </a:bodyPr>
          <a:lstStyle/>
          <a:p>
            <a:pPr algn="ctr" eaLnBrk="1" hangingPunct="1">
              <a:defRPr/>
            </a:pPr>
            <a:r>
              <a:rPr lang="en-US" altLang="en-US" sz="4000" b="1" dirty="0" smtClean="0">
                <a:solidFill>
                  <a:schemeClr val="tx1"/>
                </a:solidFill>
                <a:latin typeface="+mn-lt"/>
              </a:rPr>
              <a:t>Types of Hand Tools</a:t>
            </a:r>
          </a:p>
        </p:txBody>
      </p:sp>
      <p:sp>
        <p:nvSpPr>
          <p:cNvPr id="129031" name="Rectangle 7"/>
          <p:cNvSpPr>
            <a:spLocks noGrp="1" noChangeArrowheads="1"/>
          </p:cNvSpPr>
          <p:nvPr>
            <p:ph idx="1"/>
          </p:nvPr>
        </p:nvSpPr>
        <p:spPr>
          <a:xfrm>
            <a:off x="97974" y="1825625"/>
            <a:ext cx="5186584" cy="4351338"/>
          </a:xfrm>
        </p:spPr>
        <p:txBody>
          <a:bodyPr>
            <a:normAutofit/>
          </a:bodyPr>
          <a:lstStyle/>
          <a:p>
            <a:pPr>
              <a:defRPr/>
            </a:pPr>
            <a:r>
              <a:rPr lang="en-US" altLang="en-US" sz="2400" cap="none" dirty="0" smtClean="0">
                <a:solidFill>
                  <a:schemeClr val="tx1"/>
                </a:solidFill>
              </a:rPr>
              <a:t>Hand tools include anything from axes to wrenches </a:t>
            </a:r>
          </a:p>
          <a:p>
            <a:pPr marL="0" indent="0">
              <a:buNone/>
              <a:defRPr/>
            </a:pPr>
            <a:endParaRPr lang="en-US" altLang="en-US" sz="2400" cap="none" dirty="0" smtClean="0">
              <a:solidFill>
                <a:schemeClr val="tx1"/>
              </a:solidFill>
            </a:endParaRPr>
          </a:p>
          <a:p>
            <a:pPr>
              <a:defRPr/>
            </a:pPr>
            <a:r>
              <a:rPr lang="en-US" altLang="en-US" sz="2400" cap="none" dirty="0" smtClean="0">
                <a:solidFill>
                  <a:schemeClr val="tx1"/>
                </a:solidFill>
              </a:rPr>
              <a:t>Other common examples include screwdrivers, hammers, punches, handsaws, chisels, files, snips, axes, knives, box cutters, wrenches, pry bars, hooks, and pliers</a:t>
            </a:r>
          </a:p>
        </p:txBody>
      </p:sp>
      <p:pic>
        <p:nvPicPr>
          <p:cNvPr id="4" name="Picture 23"/>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0375939" y="6303890"/>
            <a:ext cx="1816061" cy="554110"/>
          </a:xfrm>
          <a:prstGeom prst="rect">
            <a:avLst/>
          </a:prstGeom>
          <a:noFill/>
          <a:ln w="9525">
            <a:noFill/>
            <a:miter lim="800000"/>
            <a:headEnd/>
            <a:tailEnd/>
          </a:ln>
          <a:effectLst>
            <a:glow rad="63500">
              <a:srgbClr val="6F6F6F">
                <a:satMod val="175000"/>
                <a:alpha val="75000"/>
              </a:srgbClr>
            </a:glow>
          </a:effectLst>
        </p:spPr>
      </p:pic>
      <p:pic>
        <p:nvPicPr>
          <p:cNvPr id="2" name="Picture 1"/>
          <p:cNvPicPr>
            <a:picLocks noChangeAspect="1"/>
          </p:cNvPicPr>
          <p:nvPr/>
        </p:nvPicPr>
        <p:blipFill>
          <a:blip r:embed="rId4"/>
          <a:stretch>
            <a:fillRect/>
          </a:stretch>
        </p:blipFill>
        <p:spPr>
          <a:xfrm>
            <a:off x="6159909" y="3034594"/>
            <a:ext cx="4237345" cy="2972466"/>
          </a:xfrm>
          <a:prstGeom prst="rect">
            <a:avLst/>
          </a:prstGeom>
        </p:spPr>
      </p:pic>
      <p:pic>
        <p:nvPicPr>
          <p:cNvPr id="3" name="Picture 2"/>
          <p:cNvPicPr>
            <a:picLocks noChangeAspect="1"/>
          </p:cNvPicPr>
          <p:nvPr/>
        </p:nvPicPr>
        <p:blipFill>
          <a:blip r:embed="rId5"/>
          <a:stretch>
            <a:fillRect/>
          </a:stretch>
        </p:blipFill>
        <p:spPr>
          <a:xfrm>
            <a:off x="8918916" y="1385889"/>
            <a:ext cx="3087981" cy="1491409"/>
          </a:xfrm>
          <a:prstGeom prst="rect">
            <a:avLst/>
          </a:prstGeom>
        </p:spPr>
      </p:pic>
      <p:pic>
        <p:nvPicPr>
          <p:cNvPr id="5" name="Picture 4"/>
          <p:cNvPicPr>
            <a:picLocks noChangeAspect="1"/>
          </p:cNvPicPr>
          <p:nvPr/>
        </p:nvPicPr>
        <p:blipFill>
          <a:blip r:embed="rId6"/>
          <a:stretch>
            <a:fillRect/>
          </a:stretch>
        </p:blipFill>
        <p:spPr>
          <a:xfrm>
            <a:off x="5284558" y="1385889"/>
            <a:ext cx="3484301" cy="1478802"/>
          </a:xfrm>
          <a:prstGeom prst="rect">
            <a:avLst/>
          </a:prstGeom>
        </p:spPr>
      </p:pic>
    </p:spTree>
    <p:extLst>
      <p:ext uri="{BB962C8B-B14F-4D97-AF65-F5344CB8AC3E}">
        <p14:creationId xmlns:p14="http://schemas.microsoft.com/office/powerpoint/2010/main" val="98376369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41" name="Rectangle 5"/>
          <p:cNvSpPr>
            <a:spLocks noGrp="1" noChangeArrowheads="1"/>
          </p:cNvSpPr>
          <p:nvPr>
            <p:ph type="title"/>
          </p:nvPr>
        </p:nvSpPr>
        <p:spPr>
          <a:xfrm>
            <a:off x="838200" y="45812"/>
            <a:ext cx="10515600" cy="972751"/>
          </a:xfrm>
        </p:spPr>
        <p:txBody>
          <a:bodyPr>
            <a:normAutofit/>
          </a:bodyPr>
          <a:lstStyle/>
          <a:p>
            <a:pPr algn="ctr" eaLnBrk="1" hangingPunct="1">
              <a:defRPr/>
            </a:pPr>
            <a:r>
              <a:rPr lang="en-US" altLang="en-US" sz="4000" b="1" dirty="0" smtClean="0">
                <a:solidFill>
                  <a:schemeClr val="tx1"/>
                </a:solidFill>
                <a:latin typeface="+mn-lt"/>
              </a:rPr>
              <a:t>Hand Tool Hazards</a:t>
            </a:r>
          </a:p>
        </p:txBody>
      </p:sp>
      <p:sp>
        <p:nvSpPr>
          <p:cNvPr id="193542" name="Rectangle 6"/>
          <p:cNvSpPr>
            <a:spLocks noGrp="1" noChangeArrowheads="1"/>
          </p:cNvSpPr>
          <p:nvPr>
            <p:ph idx="1"/>
          </p:nvPr>
        </p:nvSpPr>
        <p:spPr>
          <a:xfrm>
            <a:off x="3793773" y="1267654"/>
            <a:ext cx="8360125" cy="4936198"/>
          </a:xfrm>
        </p:spPr>
        <p:txBody>
          <a:bodyPr>
            <a:normAutofit/>
          </a:bodyPr>
          <a:lstStyle/>
          <a:p>
            <a:pPr marL="0" indent="0">
              <a:buNone/>
            </a:pPr>
            <a:r>
              <a:rPr lang="en-US" altLang="en-US" sz="2600" b="1" cap="none" dirty="0">
                <a:solidFill>
                  <a:schemeClr val="tx1"/>
                </a:solidFill>
              </a:rPr>
              <a:t>Greatest hazards of hand tools result from misuse and improper maintenance</a:t>
            </a:r>
          </a:p>
          <a:p>
            <a:pPr lvl="1" eaLnBrk="1" hangingPunct="1"/>
            <a:r>
              <a:rPr lang="en-US" altLang="en-US" sz="2400" cap="none" dirty="0">
                <a:solidFill>
                  <a:schemeClr val="tx1"/>
                </a:solidFill>
              </a:rPr>
              <a:t>Using a screwdriver as a chisel and the tip breaks causing a puncture injury</a:t>
            </a:r>
          </a:p>
          <a:p>
            <a:pPr lvl="1" eaLnBrk="1" hangingPunct="1"/>
            <a:r>
              <a:rPr lang="en-US" altLang="en-US" sz="2400" cap="none" dirty="0">
                <a:solidFill>
                  <a:schemeClr val="tx1"/>
                </a:solidFill>
              </a:rPr>
              <a:t>Wooden handle is damaged and the head of the hammer flies off causing impact injury</a:t>
            </a:r>
          </a:p>
          <a:p>
            <a:pPr lvl="1" eaLnBrk="1" hangingPunct="1"/>
            <a:r>
              <a:rPr lang="en-US" altLang="en-US" sz="2400" cap="none" dirty="0">
                <a:solidFill>
                  <a:schemeClr val="tx1"/>
                </a:solidFill>
              </a:rPr>
              <a:t>Wrench, with jaws sprung, slips and your hand strikes another object, causing cut</a:t>
            </a:r>
          </a:p>
          <a:p>
            <a:pPr lvl="1" eaLnBrk="1" hangingPunct="1"/>
            <a:r>
              <a:rPr lang="en-US" altLang="en-US" sz="2400" cap="none" dirty="0">
                <a:solidFill>
                  <a:schemeClr val="tx1"/>
                </a:solidFill>
              </a:rPr>
              <a:t>Impact tool, such as a chisel, with a mushroomed head shatters into fragments</a:t>
            </a:r>
          </a:p>
          <a:p>
            <a:pPr lvl="1" eaLnBrk="1" hangingPunct="1"/>
            <a:endParaRPr lang="en-US" altLang="en-US" cap="none" dirty="0"/>
          </a:p>
        </p:txBody>
      </p:sp>
      <p:pic>
        <p:nvPicPr>
          <p:cNvPr id="4" name="Picture 23"/>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0375939" y="6303890"/>
            <a:ext cx="1816061" cy="554110"/>
          </a:xfrm>
          <a:prstGeom prst="rect">
            <a:avLst/>
          </a:prstGeom>
          <a:noFill/>
          <a:ln w="9525">
            <a:noFill/>
            <a:miter lim="800000"/>
            <a:headEnd/>
            <a:tailEnd/>
          </a:ln>
          <a:effectLst>
            <a:glow rad="63500">
              <a:srgbClr val="6F6F6F">
                <a:satMod val="175000"/>
                <a:alpha val="75000"/>
              </a:srgbClr>
            </a:glow>
          </a:effectLst>
        </p:spPr>
      </p:pic>
      <p:pic>
        <p:nvPicPr>
          <p:cNvPr id="2" name="Picture 1"/>
          <p:cNvPicPr>
            <a:picLocks noChangeAspect="1"/>
          </p:cNvPicPr>
          <p:nvPr/>
        </p:nvPicPr>
        <p:blipFill>
          <a:blip r:embed="rId4"/>
          <a:stretch>
            <a:fillRect/>
          </a:stretch>
        </p:blipFill>
        <p:spPr>
          <a:xfrm>
            <a:off x="436098" y="1535919"/>
            <a:ext cx="2855742" cy="2139050"/>
          </a:xfrm>
          <a:prstGeom prst="rect">
            <a:avLst/>
          </a:prstGeom>
        </p:spPr>
      </p:pic>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b="11075"/>
          <a:stretch/>
        </p:blipFill>
        <p:spPr>
          <a:xfrm>
            <a:off x="1609414" y="3758380"/>
            <a:ext cx="2184359" cy="1436375"/>
          </a:xfrm>
          <a:prstGeom prst="rect">
            <a:avLst/>
          </a:prstGeom>
        </p:spPr>
      </p:pic>
      <p:pic>
        <p:nvPicPr>
          <p:cNvPr id="5" name="Picture 4"/>
          <p:cNvPicPr>
            <a:picLocks noChangeAspect="1"/>
          </p:cNvPicPr>
          <p:nvPr/>
        </p:nvPicPr>
        <p:blipFill rotWithShape="1">
          <a:blip r:embed="rId6" cstate="screen">
            <a:extLst>
              <a:ext uri="{28A0092B-C50C-407E-A947-70E740481C1C}">
                <a14:useLocalDpi xmlns:a14="http://schemas.microsoft.com/office/drawing/2010/main"/>
              </a:ext>
            </a:extLst>
          </a:blip>
          <a:srcRect r="10697"/>
          <a:stretch/>
        </p:blipFill>
        <p:spPr>
          <a:xfrm>
            <a:off x="153335" y="4048708"/>
            <a:ext cx="1369729" cy="2088582"/>
          </a:xfrm>
          <a:prstGeom prst="rect">
            <a:avLst/>
          </a:prstGeom>
        </p:spPr>
      </p:pic>
      <p:pic>
        <p:nvPicPr>
          <p:cNvPr id="6" name="Picture 5"/>
          <p:cNvPicPr>
            <a:picLocks noChangeAspect="1"/>
          </p:cNvPicPr>
          <p:nvPr/>
        </p:nvPicPr>
        <p:blipFill rotWithShape="1">
          <a:blip r:embed="rId7" cstate="screen">
            <a:extLst>
              <a:ext uri="{28A0092B-C50C-407E-A947-70E740481C1C}">
                <a14:useLocalDpi xmlns:a14="http://schemas.microsoft.com/office/drawing/2010/main"/>
              </a:ext>
            </a:extLst>
          </a:blip>
          <a:srcRect b="18797"/>
          <a:stretch/>
        </p:blipFill>
        <p:spPr>
          <a:xfrm>
            <a:off x="1609414" y="5419614"/>
            <a:ext cx="2392665" cy="1034548"/>
          </a:xfrm>
          <a:prstGeom prst="rect">
            <a:avLst/>
          </a:prstGeom>
        </p:spPr>
      </p:pic>
    </p:spTree>
    <p:extLst>
      <p:ext uri="{BB962C8B-B14F-4D97-AF65-F5344CB8AC3E}">
        <p14:creationId xmlns:p14="http://schemas.microsoft.com/office/powerpoint/2010/main" val="14535998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b="8904"/>
          <a:stretch/>
        </p:blipFill>
        <p:spPr>
          <a:xfrm>
            <a:off x="8410370" y="1448673"/>
            <a:ext cx="3327400" cy="2221285"/>
          </a:xfrm>
          <a:prstGeom prst="rect">
            <a:avLst/>
          </a:prstGeom>
        </p:spPr>
      </p:pic>
      <p:sp>
        <p:nvSpPr>
          <p:cNvPr id="218114" name="Rectangle 2"/>
          <p:cNvSpPr>
            <a:spLocks noGrp="1" noChangeArrowheads="1"/>
          </p:cNvSpPr>
          <p:nvPr>
            <p:ph type="title"/>
          </p:nvPr>
        </p:nvSpPr>
        <p:spPr>
          <a:xfrm>
            <a:off x="0" y="228600"/>
            <a:ext cx="12192000" cy="794727"/>
          </a:xfrm>
        </p:spPr>
        <p:txBody>
          <a:bodyPr>
            <a:normAutofit/>
          </a:bodyPr>
          <a:lstStyle/>
          <a:p>
            <a:pPr algn="ctr" eaLnBrk="1" hangingPunct="1"/>
            <a:r>
              <a:rPr lang="en-US" altLang="en-US" sz="4400" b="1" dirty="0">
                <a:solidFill>
                  <a:schemeClr val="tx1"/>
                </a:solidFill>
              </a:rPr>
              <a:t>Hand Tool </a:t>
            </a:r>
            <a:r>
              <a:rPr lang="en-US" altLang="en-US" sz="4000" b="1" dirty="0">
                <a:solidFill>
                  <a:schemeClr val="tx1"/>
                </a:solidFill>
              </a:rPr>
              <a:t>Hazards</a:t>
            </a:r>
            <a:r>
              <a:rPr lang="en-US" altLang="en-US" sz="4400" b="1" dirty="0">
                <a:solidFill>
                  <a:schemeClr val="tx1"/>
                </a:solidFill>
              </a:rPr>
              <a:t> </a:t>
            </a:r>
            <a:r>
              <a:rPr lang="en-US" altLang="en-US" sz="2100" dirty="0">
                <a:solidFill>
                  <a:schemeClr val="tx1"/>
                </a:solidFill>
              </a:rPr>
              <a:t>(cont.)</a:t>
            </a:r>
            <a:endParaRPr lang="en-US" altLang="en-US" dirty="0">
              <a:solidFill>
                <a:schemeClr val="tx1"/>
              </a:solidFill>
            </a:endParaRPr>
          </a:p>
        </p:txBody>
      </p:sp>
      <p:sp>
        <p:nvSpPr>
          <p:cNvPr id="218115" name="Rectangle 3"/>
          <p:cNvSpPr>
            <a:spLocks noGrp="1" noChangeArrowheads="1"/>
          </p:cNvSpPr>
          <p:nvPr>
            <p:ph type="body" sz="half" idx="1"/>
          </p:nvPr>
        </p:nvSpPr>
        <p:spPr>
          <a:xfrm>
            <a:off x="505820" y="2467028"/>
            <a:ext cx="4893431" cy="2854331"/>
          </a:xfrm>
        </p:spPr>
        <p:txBody>
          <a:bodyPr>
            <a:normAutofit fontScale="85000" lnSpcReduction="20000"/>
          </a:bodyPr>
          <a:lstStyle/>
          <a:p>
            <a:r>
              <a:rPr lang="en-US" altLang="en-US" sz="2800" cap="none" dirty="0">
                <a:solidFill>
                  <a:schemeClr val="tx1"/>
                </a:solidFill>
              </a:rPr>
              <a:t>Cut from a knife or saw blade</a:t>
            </a:r>
          </a:p>
          <a:p>
            <a:r>
              <a:rPr lang="en-US" altLang="en-US" sz="2800" cap="none" dirty="0">
                <a:solidFill>
                  <a:schemeClr val="tx1"/>
                </a:solidFill>
              </a:rPr>
              <a:t>Struck by flying debris</a:t>
            </a:r>
          </a:p>
          <a:p>
            <a:r>
              <a:rPr lang="en-US" altLang="en-US" sz="2800" cap="none" dirty="0">
                <a:solidFill>
                  <a:schemeClr val="tx1"/>
                </a:solidFill>
              </a:rPr>
              <a:t>Puncture with a sharp tool</a:t>
            </a:r>
          </a:p>
          <a:p>
            <a:r>
              <a:rPr lang="en-US" altLang="en-US" sz="2800" cap="none" dirty="0">
                <a:solidFill>
                  <a:schemeClr val="tx1"/>
                </a:solidFill>
              </a:rPr>
              <a:t>Abrasions and contusions</a:t>
            </a:r>
          </a:p>
          <a:p>
            <a:r>
              <a:rPr lang="en-US" altLang="en-US" sz="2800" cap="none" dirty="0">
                <a:solidFill>
                  <a:schemeClr val="tx1"/>
                </a:solidFill>
              </a:rPr>
              <a:t>Musculoskeletal disorders (MSDs) from repetitive misuse of a </a:t>
            </a:r>
            <a:r>
              <a:rPr lang="en-US" altLang="en-US" sz="2800" cap="none" dirty="0" smtClean="0">
                <a:solidFill>
                  <a:schemeClr val="tx1"/>
                </a:solidFill>
              </a:rPr>
              <a:t>tool</a:t>
            </a:r>
            <a:endParaRPr lang="en-US" altLang="en-US" sz="2800" cap="none" dirty="0">
              <a:solidFill>
                <a:schemeClr val="tx1"/>
              </a:solidFill>
            </a:endParaRPr>
          </a:p>
        </p:txBody>
      </p:sp>
      <p:pic>
        <p:nvPicPr>
          <p:cNvPr id="218118" name="Picture 6"/>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5370612" y="3894194"/>
            <a:ext cx="1974541" cy="2380737"/>
          </a:xfrm>
          <a:ln>
            <a:solidFill>
              <a:schemeClr val="tx1"/>
            </a:solidFill>
            <a:miter lim="800000"/>
            <a:headEnd/>
            <a:tailEnd/>
          </a:ln>
        </p:spPr>
      </p:pic>
      <p:pic>
        <p:nvPicPr>
          <p:cNvPr id="5" name="Picture 23"/>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10375939" y="6303890"/>
            <a:ext cx="1816061" cy="554110"/>
          </a:xfrm>
          <a:prstGeom prst="rect">
            <a:avLst/>
          </a:prstGeom>
          <a:noFill/>
          <a:ln w="9525">
            <a:noFill/>
            <a:miter lim="800000"/>
            <a:headEnd/>
            <a:tailEnd/>
          </a:ln>
          <a:effectLst>
            <a:glow rad="63500">
              <a:srgbClr val="6F6F6F">
                <a:satMod val="175000"/>
                <a:alpha val="75000"/>
              </a:srgbClr>
            </a:glow>
          </a:effectLst>
        </p:spPr>
      </p:pic>
      <p:pic>
        <p:nvPicPr>
          <p:cNvPr id="2" name="Picture 1"/>
          <p:cNvPicPr>
            <a:picLocks noChangeAspect="1"/>
          </p:cNvPicPr>
          <p:nvPr/>
        </p:nvPicPr>
        <p:blipFill>
          <a:blip r:embed="rId6"/>
          <a:stretch>
            <a:fillRect/>
          </a:stretch>
        </p:blipFill>
        <p:spPr>
          <a:xfrm>
            <a:off x="5567153" y="1167632"/>
            <a:ext cx="3556000" cy="2032000"/>
          </a:xfrm>
          <a:prstGeom prst="rect">
            <a:avLst/>
          </a:prstGeom>
        </p:spPr>
      </p:pic>
      <p:pic>
        <p:nvPicPr>
          <p:cNvPr id="3" name="Picture 2"/>
          <p:cNvPicPr>
            <a:picLocks noChangeAspect="1"/>
          </p:cNvPicPr>
          <p:nvPr/>
        </p:nvPicPr>
        <p:blipFill>
          <a:blip r:embed="rId7"/>
          <a:stretch>
            <a:fillRect/>
          </a:stretch>
        </p:blipFill>
        <p:spPr>
          <a:xfrm>
            <a:off x="8185287" y="3978129"/>
            <a:ext cx="2946400" cy="2019300"/>
          </a:xfrm>
          <a:prstGeom prst="rect">
            <a:avLst/>
          </a:prstGeom>
        </p:spPr>
      </p:pic>
    </p:spTree>
    <p:extLst>
      <p:ext uri="{BB962C8B-B14F-4D97-AF65-F5344CB8AC3E}">
        <p14:creationId xmlns:p14="http://schemas.microsoft.com/office/powerpoint/2010/main" val="502745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6" name="Rectangle 4"/>
          <p:cNvSpPr>
            <a:spLocks noGrp="1" noChangeArrowheads="1"/>
          </p:cNvSpPr>
          <p:nvPr>
            <p:ph type="title"/>
          </p:nvPr>
        </p:nvSpPr>
        <p:spPr>
          <a:xfrm>
            <a:off x="50407" y="69702"/>
            <a:ext cx="12141593" cy="1168255"/>
          </a:xfrm>
        </p:spPr>
        <p:txBody>
          <a:bodyPr>
            <a:normAutofit/>
          </a:bodyPr>
          <a:lstStyle/>
          <a:p>
            <a:pPr algn="ctr" eaLnBrk="1" hangingPunct="1">
              <a:defRPr/>
            </a:pPr>
            <a:r>
              <a:rPr lang="en-US" altLang="en-US" sz="4000" b="1" dirty="0" smtClean="0">
                <a:solidFill>
                  <a:schemeClr val="tx1"/>
                </a:solidFill>
                <a:latin typeface="+mn-lt"/>
              </a:rPr>
              <a:t>Selecting the Right Tool</a:t>
            </a:r>
          </a:p>
        </p:txBody>
      </p:sp>
      <p:sp>
        <p:nvSpPr>
          <p:cNvPr id="248837" name="Rectangle 5"/>
          <p:cNvSpPr>
            <a:spLocks noGrp="1" noChangeArrowheads="1"/>
          </p:cNvSpPr>
          <p:nvPr>
            <p:ph idx="1"/>
          </p:nvPr>
        </p:nvSpPr>
        <p:spPr>
          <a:xfrm>
            <a:off x="711588" y="1822450"/>
            <a:ext cx="5647007" cy="3477895"/>
          </a:xfrm>
        </p:spPr>
        <p:txBody>
          <a:bodyPr>
            <a:normAutofit/>
          </a:bodyPr>
          <a:lstStyle/>
          <a:p>
            <a:pPr>
              <a:defRPr/>
            </a:pPr>
            <a:r>
              <a:rPr lang="en-US" altLang="en-US" sz="2400" cap="none" dirty="0">
                <a:solidFill>
                  <a:schemeClr val="tx1"/>
                </a:solidFill>
              </a:rPr>
              <a:t>Consider the shape, size, and grip of the tool</a:t>
            </a:r>
          </a:p>
          <a:p>
            <a:pPr>
              <a:defRPr/>
            </a:pPr>
            <a:r>
              <a:rPr lang="en-US" altLang="en-US" sz="2400" cap="none" dirty="0">
                <a:solidFill>
                  <a:schemeClr val="tx1"/>
                </a:solidFill>
              </a:rPr>
              <a:t>Consider the quality of the tool</a:t>
            </a:r>
          </a:p>
          <a:p>
            <a:pPr>
              <a:defRPr/>
            </a:pPr>
            <a:r>
              <a:rPr lang="en-US" altLang="en-US" sz="2400" cap="none" dirty="0">
                <a:solidFill>
                  <a:schemeClr val="tx1"/>
                </a:solidFill>
              </a:rPr>
              <a:t>Use spark-resistant tools when working near flammable materials</a:t>
            </a:r>
          </a:p>
          <a:p>
            <a:pPr>
              <a:defRPr/>
            </a:pPr>
            <a:r>
              <a:rPr lang="en-US" altLang="en-US" sz="2400" cap="none" dirty="0">
                <a:solidFill>
                  <a:schemeClr val="tx1"/>
                </a:solidFill>
              </a:rPr>
              <a:t>Use insulated tools when working near electricity</a:t>
            </a:r>
          </a:p>
        </p:txBody>
      </p:sp>
      <p:pic>
        <p:nvPicPr>
          <p:cNvPr id="5" name="Picture 23"/>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0375939" y="6303890"/>
            <a:ext cx="1816061" cy="554110"/>
          </a:xfrm>
          <a:prstGeom prst="rect">
            <a:avLst/>
          </a:prstGeom>
          <a:noFill/>
          <a:ln w="9525">
            <a:noFill/>
            <a:miter lim="800000"/>
            <a:headEnd/>
            <a:tailEnd/>
          </a:ln>
          <a:effectLst>
            <a:glow rad="63500">
              <a:srgbClr val="6F6F6F">
                <a:satMod val="175000"/>
                <a:alpha val="75000"/>
              </a:srgbClr>
            </a:glow>
          </a:effectLst>
        </p:spPr>
      </p:pic>
      <p:pic>
        <p:nvPicPr>
          <p:cNvPr id="2" name="Picture 1"/>
          <p:cNvPicPr>
            <a:picLocks noChangeAspect="1"/>
          </p:cNvPicPr>
          <p:nvPr/>
        </p:nvPicPr>
        <p:blipFill>
          <a:blip r:embed="rId4"/>
          <a:stretch>
            <a:fillRect/>
          </a:stretch>
        </p:blipFill>
        <p:spPr>
          <a:xfrm>
            <a:off x="6897316" y="1822450"/>
            <a:ext cx="4976656" cy="3477895"/>
          </a:xfrm>
          <a:prstGeom prst="rect">
            <a:avLst/>
          </a:prstGeom>
        </p:spPr>
      </p:pic>
    </p:spTree>
    <p:extLst>
      <p:ext uri="{BB962C8B-B14F-4D97-AF65-F5344CB8AC3E}">
        <p14:creationId xmlns:p14="http://schemas.microsoft.com/office/powerpoint/2010/main" val="1150874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6" name="Rectangle 4"/>
          <p:cNvSpPr>
            <a:spLocks noGrp="1" noChangeArrowheads="1"/>
          </p:cNvSpPr>
          <p:nvPr>
            <p:ph type="title"/>
          </p:nvPr>
        </p:nvSpPr>
        <p:spPr>
          <a:xfrm>
            <a:off x="36339" y="69703"/>
            <a:ext cx="12155661" cy="1325563"/>
          </a:xfrm>
        </p:spPr>
        <p:txBody>
          <a:bodyPr>
            <a:normAutofit/>
          </a:bodyPr>
          <a:lstStyle/>
          <a:p>
            <a:pPr algn="ctr" eaLnBrk="1" hangingPunct="1">
              <a:defRPr/>
            </a:pPr>
            <a:r>
              <a:rPr lang="en-US" altLang="en-US" sz="4000" b="1" dirty="0" smtClean="0">
                <a:solidFill>
                  <a:schemeClr val="tx1"/>
                </a:solidFill>
                <a:latin typeface="+mn-lt"/>
              </a:rPr>
              <a:t>Consider Tool Ergonomics</a:t>
            </a:r>
          </a:p>
        </p:txBody>
      </p:sp>
      <p:sp>
        <p:nvSpPr>
          <p:cNvPr id="253957" name="Rectangle 5"/>
          <p:cNvSpPr>
            <a:spLocks noGrp="1" noChangeArrowheads="1"/>
          </p:cNvSpPr>
          <p:nvPr>
            <p:ph idx="1"/>
          </p:nvPr>
        </p:nvSpPr>
        <p:spPr>
          <a:xfrm>
            <a:off x="497056" y="1630018"/>
            <a:ext cx="6494588" cy="3552092"/>
          </a:xfrm>
        </p:spPr>
        <p:txBody>
          <a:bodyPr>
            <a:normAutofit lnSpcReduction="10000"/>
          </a:bodyPr>
          <a:lstStyle/>
          <a:p>
            <a:pPr>
              <a:defRPr/>
            </a:pPr>
            <a:r>
              <a:rPr lang="en-US" altLang="en-US" sz="2400" cap="none" dirty="0">
                <a:solidFill>
                  <a:schemeClr val="tx1"/>
                </a:solidFill>
              </a:rPr>
              <a:t>Handles with no sharp edges or finger grooves</a:t>
            </a:r>
          </a:p>
          <a:p>
            <a:pPr>
              <a:defRPr/>
            </a:pPr>
            <a:r>
              <a:rPr lang="en-US" altLang="en-US" sz="2400" cap="none" dirty="0">
                <a:solidFill>
                  <a:schemeClr val="tx1"/>
                </a:solidFill>
              </a:rPr>
              <a:t>Handles coated with soft material</a:t>
            </a:r>
          </a:p>
          <a:p>
            <a:pPr>
              <a:defRPr/>
            </a:pPr>
            <a:r>
              <a:rPr lang="en-US" altLang="en-US" sz="2400" cap="none" dirty="0">
                <a:solidFill>
                  <a:schemeClr val="tx1"/>
                </a:solidFill>
              </a:rPr>
              <a:t>Handles with non-slip surfaces</a:t>
            </a:r>
          </a:p>
          <a:p>
            <a:pPr>
              <a:defRPr/>
            </a:pPr>
            <a:r>
              <a:rPr lang="en-US" altLang="en-US" sz="2400" cap="none" dirty="0">
                <a:solidFill>
                  <a:schemeClr val="tx1"/>
                </a:solidFill>
              </a:rPr>
              <a:t>Tools with angle for working with straight wrist</a:t>
            </a:r>
          </a:p>
          <a:p>
            <a:pPr>
              <a:defRPr/>
            </a:pPr>
            <a:r>
              <a:rPr lang="en-US" altLang="en-US" sz="2400" cap="none" dirty="0">
                <a:solidFill>
                  <a:schemeClr val="tx1"/>
                </a:solidFill>
              </a:rPr>
              <a:t>Tools designed to work in either hand</a:t>
            </a:r>
          </a:p>
          <a:p>
            <a:pPr>
              <a:defRPr/>
            </a:pPr>
            <a:r>
              <a:rPr lang="en-US" altLang="en-US" sz="2400" cap="none" dirty="0">
                <a:solidFill>
                  <a:schemeClr val="tx1"/>
                </a:solidFill>
              </a:rPr>
              <a:t>Spring-loaded to return to open </a:t>
            </a:r>
            <a:r>
              <a:rPr lang="en-US" altLang="en-US" sz="2400" cap="none" dirty="0" smtClean="0">
                <a:solidFill>
                  <a:schemeClr val="tx1"/>
                </a:solidFill>
              </a:rPr>
              <a:t>position</a:t>
            </a:r>
            <a:endParaRPr lang="en-US" altLang="en-US" sz="2400" cap="none" dirty="0">
              <a:solidFill>
                <a:schemeClr val="tx1"/>
              </a:solidFill>
            </a:endParaRPr>
          </a:p>
        </p:txBody>
      </p:sp>
      <p:pic>
        <p:nvPicPr>
          <p:cNvPr id="5" name="Picture 23"/>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0375939" y="6303890"/>
            <a:ext cx="1816061" cy="554110"/>
          </a:xfrm>
          <a:prstGeom prst="rect">
            <a:avLst/>
          </a:prstGeom>
          <a:noFill/>
          <a:ln w="9525">
            <a:noFill/>
            <a:miter lim="800000"/>
            <a:headEnd/>
            <a:tailEnd/>
          </a:ln>
          <a:effectLst>
            <a:glow rad="63500">
              <a:srgbClr val="6F6F6F">
                <a:satMod val="175000"/>
                <a:alpha val="75000"/>
              </a:srgbClr>
            </a:glow>
          </a:effectLst>
        </p:spPr>
      </p:pic>
      <p:pic>
        <p:nvPicPr>
          <p:cNvPr id="4" name="Picture 3"/>
          <p:cNvPicPr>
            <a:picLocks noChangeAspect="1"/>
          </p:cNvPicPr>
          <p:nvPr/>
        </p:nvPicPr>
        <p:blipFill>
          <a:blip r:embed="rId4"/>
          <a:stretch>
            <a:fillRect/>
          </a:stretch>
        </p:blipFill>
        <p:spPr>
          <a:xfrm>
            <a:off x="7385539" y="1775051"/>
            <a:ext cx="3505200" cy="2324100"/>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68419" y="3984789"/>
            <a:ext cx="2067950" cy="2126168"/>
          </a:xfrm>
          <a:prstGeom prst="rect">
            <a:avLst/>
          </a:prstGeom>
        </p:spPr>
      </p:pic>
      <p:pic>
        <p:nvPicPr>
          <p:cNvPr id="2" name="Picture 1"/>
          <p:cNvPicPr>
            <a:picLocks noChangeAspect="1"/>
          </p:cNvPicPr>
          <p:nvPr/>
        </p:nvPicPr>
        <p:blipFill>
          <a:blip r:embed="rId6"/>
          <a:stretch>
            <a:fillRect/>
          </a:stretch>
        </p:blipFill>
        <p:spPr>
          <a:xfrm>
            <a:off x="9819249" y="3257915"/>
            <a:ext cx="1665182" cy="1137874"/>
          </a:xfrm>
          <a:prstGeom prst="rect">
            <a:avLst/>
          </a:prstGeom>
        </p:spPr>
      </p:pic>
    </p:spTree>
    <p:extLst>
      <p:ext uri="{BB962C8B-B14F-4D97-AF65-F5344CB8AC3E}">
        <p14:creationId xmlns:p14="http://schemas.microsoft.com/office/powerpoint/2010/main" val="1619208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260352" y="83456"/>
            <a:ext cx="11811730" cy="914400"/>
          </a:xfrm>
        </p:spPr>
        <p:txBody>
          <a:bodyPr>
            <a:normAutofit/>
          </a:bodyPr>
          <a:lstStyle/>
          <a:p>
            <a:pPr algn="ctr" eaLnBrk="1" hangingPunct="1">
              <a:defRPr/>
            </a:pPr>
            <a:r>
              <a:rPr lang="en-US" altLang="en-US" sz="4000" b="1" dirty="0" smtClean="0">
                <a:solidFill>
                  <a:schemeClr val="tx1"/>
                </a:solidFill>
                <a:latin typeface="+mn-lt"/>
              </a:rPr>
              <a:t>General Hand Tool Safety Practices</a:t>
            </a:r>
          </a:p>
        </p:txBody>
      </p:sp>
      <p:sp>
        <p:nvSpPr>
          <p:cNvPr id="130051" name="Rectangle 3"/>
          <p:cNvSpPr>
            <a:spLocks noGrp="1" noChangeArrowheads="1"/>
          </p:cNvSpPr>
          <p:nvPr>
            <p:ph type="body" sz="half" idx="1"/>
          </p:nvPr>
        </p:nvSpPr>
        <p:spPr>
          <a:xfrm>
            <a:off x="392737" y="1525955"/>
            <a:ext cx="5501626" cy="3454008"/>
          </a:xfrm>
        </p:spPr>
        <p:txBody>
          <a:bodyPr>
            <a:normAutofit/>
          </a:bodyPr>
          <a:lstStyle/>
          <a:p>
            <a:pPr>
              <a:spcBef>
                <a:spcPct val="24000"/>
              </a:spcBef>
            </a:pPr>
            <a:r>
              <a:rPr lang="en-US" altLang="en-US" sz="2400" cap="none" dirty="0">
                <a:solidFill>
                  <a:schemeClr val="tx1"/>
                </a:solidFill>
              </a:rPr>
              <a:t>Make sure observers are at a safe distance</a:t>
            </a:r>
          </a:p>
          <a:p>
            <a:pPr>
              <a:spcBef>
                <a:spcPct val="24000"/>
              </a:spcBef>
            </a:pPr>
            <a:r>
              <a:rPr lang="en-US" altLang="en-US" sz="2400" cap="none" dirty="0">
                <a:solidFill>
                  <a:schemeClr val="tx1"/>
                </a:solidFill>
              </a:rPr>
              <a:t>Clear the immediate work area</a:t>
            </a:r>
          </a:p>
          <a:p>
            <a:pPr>
              <a:spcBef>
                <a:spcPct val="24000"/>
              </a:spcBef>
            </a:pPr>
            <a:r>
              <a:rPr lang="en-US" altLang="en-US" sz="2400" cap="none" dirty="0">
                <a:solidFill>
                  <a:schemeClr val="tx1"/>
                </a:solidFill>
              </a:rPr>
              <a:t>Keep area clutter free</a:t>
            </a:r>
          </a:p>
          <a:p>
            <a:pPr>
              <a:spcBef>
                <a:spcPct val="24000"/>
              </a:spcBef>
            </a:pPr>
            <a:r>
              <a:rPr lang="en-US" altLang="en-US" sz="2400" cap="none" dirty="0">
                <a:solidFill>
                  <a:schemeClr val="tx1"/>
                </a:solidFill>
              </a:rPr>
              <a:t>Watch out for possible foot hazards</a:t>
            </a:r>
          </a:p>
          <a:p>
            <a:pPr>
              <a:spcBef>
                <a:spcPct val="24000"/>
              </a:spcBef>
            </a:pPr>
            <a:r>
              <a:rPr lang="en-US" altLang="en-US" sz="2400" cap="none" dirty="0">
                <a:solidFill>
                  <a:schemeClr val="tx1"/>
                </a:solidFill>
              </a:rPr>
              <a:t>Examine tools before each </a:t>
            </a:r>
            <a:r>
              <a:rPr lang="en-US" altLang="en-US" sz="2400" cap="none" dirty="0" smtClean="0">
                <a:solidFill>
                  <a:schemeClr val="tx1"/>
                </a:solidFill>
              </a:rPr>
              <a:t>use</a:t>
            </a:r>
            <a:endParaRPr lang="en-US" altLang="en-US" sz="2400" cap="none" dirty="0">
              <a:solidFill>
                <a:schemeClr val="tx1"/>
              </a:solidFill>
            </a:endParaRPr>
          </a:p>
        </p:txBody>
      </p:sp>
      <p:pic>
        <p:nvPicPr>
          <p:cNvPr id="39939" name="Picture 1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665479" y="1294227"/>
            <a:ext cx="3097113" cy="4127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3"/>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10375939" y="6303890"/>
            <a:ext cx="1816061" cy="554110"/>
          </a:xfrm>
          <a:prstGeom prst="rect">
            <a:avLst/>
          </a:prstGeom>
          <a:noFill/>
          <a:ln w="9525">
            <a:noFill/>
            <a:miter lim="800000"/>
            <a:headEnd/>
            <a:tailEnd/>
          </a:ln>
          <a:effectLst>
            <a:glow rad="63500">
              <a:srgbClr val="6F6F6F">
                <a:satMod val="175000"/>
                <a:alpha val="75000"/>
              </a:srgbClr>
            </a:glow>
          </a:effectLst>
        </p:spPr>
      </p:pic>
      <p:pic>
        <p:nvPicPr>
          <p:cNvPr id="2" name="Picture 1"/>
          <p:cNvPicPr>
            <a:picLocks noChangeAspect="1"/>
          </p:cNvPicPr>
          <p:nvPr/>
        </p:nvPicPr>
        <p:blipFill>
          <a:blip r:embed="rId5"/>
          <a:stretch>
            <a:fillRect/>
          </a:stretch>
        </p:blipFill>
        <p:spPr>
          <a:xfrm>
            <a:off x="5604640" y="3626729"/>
            <a:ext cx="3251200" cy="2438400"/>
          </a:xfrm>
          <a:prstGeom prst="rect">
            <a:avLst/>
          </a:prstGeom>
        </p:spPr>
      </p:pic>
    </p:spTree>
    <p:extLst>
      <p:ext uri="{BB962C8B-B14F-4D97-AF65-F5344CB8AC3E}">
        <p14:creationId xmlns:p14="http://schemas.microsoft.com/office/powerpoint/2010/main" val="200176863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88" name="Rectangle 16"/>
          <p:cNvSpPr>
            <a:spLocks noGrp="1" noChangeArrowheads="1"/>
          </p:cNvSpPr>
          <p:nvPr>
            <p:ph type="title"/>
          </p:nvPr>
        </p:nvSpPr>
        <p:spPr>
          <a:xfrm>
            <a:off x="0" y="31297"/>
            <a:ext cx="12192000" cy="1325563"/>
          </a:xfrm>
        </p:spPr>
        <p:txBody>
          <a:bodyPr/>
          <a:lstStyle/>
          <a:p>
            <a:pPr algn="ctr" eaLnBrk="1" hangingPunct="1">
              <a:defRPr/>
            </a:pPr>
            <a:r>
              <a:rPr lang="en-US" altLang="en-US" sz="4000" b="1" dirty="0" smtClean="0">
                <a:solidFill>
                  <a:schemeClr val="tx1"/>
                </a:solidFill>
                <a:latin typeface="Calibri" charset="0"/>
                <a:ea typeface="Calibri" charset="0"/>
                <a:cs typeface="Calibri" charset="0"/>
              </a:rPr>
              <a:t>General Hand Tool Safety Practices </a:t>
            </a:r>
            <a:r>
              <a:rPr lang="en-US" altLang="en-US" sz="2100" dirty="0">
                <a:solidFill>
                  <a:schemeClr val="tx1"/>
                </a:solidFill>
              </a:rPr>
              <a:t>(cont.)</a:t>
            </a:r>
          </a:p>
        </p:txBody>
      </p:sp>
      <p:sp>
        <p:nvSpPr>
          <p:cNvPr id="131089" name="Rectangle 17"/>
          <p:cNvSpPr>
            <a:spLocks noGrp="1" noChangeArrowheads="1"/>
          </p:cNvSpPr>
          <p:nvPr>
            <p:ph idx="1"/>
          </p:nvPr>
        </p:nvSpPr>
        <p:spPr>
          <a:xfrm>
            <a:off x="5387930" y="1997621"/>
            <a:ext cx="6316394" cy="2897937"/>
          </a:xfrm>
        </p:spPr>
        <p:txBody>
          <a:bodyPr>
            <a:normAutofit fontScale="85000" lnSpcReduction="20000"/>
          </a:bodyPr>
          <a:lstStyle/>
          <a:p>
            <a:r>
              <a:rPr lang="en-US" altLang="en-US" sz="2800" cap="none" dirty="0">
                <a:solidFill>
                  <a:schemeClr val="tx1"/>
                </a:solidFill>
              </a:rPr>
              <a:t>Wear PPE appropriate for the work</a:t>
            </a:r>
          </a:p>
          <a:p>
            <a:r>
              <a:rPr lang="en-US" altLang="en-US" sz="2800" cap="none" dirty="0">
                <a:solidFill>
                  <a:schemeClr val="tx1"/>
                </a:solidFill>
              </a:rPr>
              <a:t>Keep cutting tools sharp and in good condition</a:t>
            </a:r>
          </a:p>
          <a:p>
            <a:r>
              <a:rPr lang="en-US" altLang="en-US" sz="2800" cap="none" dirty="0">
                <a:solidFill>
                  <a:schemeClr val="tx1"/>
                </a:solidFill>
              </a:rPr>
              <a:t>Do not wear loose clothes or jewelry</a:t>
            </a:r>
          </a:p>
          <a:p>
            <a:r>
              <a:rPr lang="en-US" altLang="en-US" sz="2800" cap="none" dirty="0">
                <a:solidFill>
                  <a:schemeClr val="tx1"/>
                </a:solidFill>
              </a:rPr>
              <a:t>Mark damaged tools clearly and notify your supervisor</a:t>
            </a:r>
          </a:p>
          <a:p>
            <a:r>
              <a:rPr lang="en-US" altLang="en-US" sz="2800" cap="none" dirty="0">
                <a:solidFill>
                  <a:schemeClr val="tx1"/>
                </a:solidFill>
              </a:rPr>
              <a:t>Use protective work </a:t>
            </a:r>
            <a:r>
              <a:rPr lang="en-US" altLang="en-US" sz="2800" cap="none" dirty="0" smtClean="0">
                <a:solidFill>
                  <a:schemeClr val="tx1"/>
                </a:solidFill>
              </a:rPr>
              <a:t>gloves</a:t>
            </a:r>
            <a:endParaRPr lang="en-US" altLang="en-US" sz="2800" cap="none" dirty="0">
              <a:solidFill>
                <a:schemeClr val="tx1"/>
              </a:solidFill>
            </a:endParaRPr>
          </a:p>
        </p:txBody>
      </p:sp>
      <p:pic>
        <p:nvPicPr>
          <p:cNvPr id="4" name="Picture 23"/>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0375939" y="6303890"/>
            <a:ext cx="1816061" cy="554110"/>
          </a:xfrm>
          <a:prstGeom prst="rect">
            <a:avLst/>
          </a:prstGeom>
          <a:noFill/>
          <a:ln w="9525">
            <a:noFill/>
            <a:miter lim="800000"/>
            <a:headEnd/>
            <a:tailEnd/>
          </a:ln>
          <a:effectLst>
            <a:glow rad="63500">
              <a:srgbClr val="6F6F6F">
                <a:satMod val="175000"/>
                <a:alpha val="75000"/>
              </a:srgbClr>
            </a:glow>
          </a:effectLst>
        </p:spPr>
      </p:pic>
      <p:pic>
        <p:nvPicPr>
          <p:cNvPr id="2" name="Picture 1"/>
          <p:cNvPicPr>
            <a:picLocks noChangeAspect="1"/>
          </p:cNvPicPr>
          <p:nvPr/>
        </p:nvPicPr>
        <p:blipFill>
          <a:blip r:embed="rId4"/>
          <a:stretch>
            <a:fillRect/>
          </a:stretch>
        </p:blipFill>
        <p:spPr>
          <a:xfrm>
            <a:off x="590429" y="1661144"/>
            <a:ext cx="2194973" cy="2657639"/>
          </a:xfrm>
          <a:prstGeom prst="rect">
            <a:avLst/>
          </a:prstGeom>
        </p:spPr>
      </p:pic>
      <p:pic>
        <p:nvPicPr>
          <p:cNvPr id="3" name="Picture 2"/>
          <p:cNvPicPr>
            <a:picLocks noChangeAspect="1"/>
          </p:cNvPicPr>
          <p:nvPr/>
        </p:nvPicPr>
        <p:blipFill>
          <a:blip r:embed="rId5"/>
          <a:stretch>
            <a:fillRect/>
          </a:stretch>
        </p:blipFill>
        <p:spPr>
          <a:xfrm>
            <a:off x="1376723" y="4000975"/>
            <a:ext cx="3378200" cy="2413000"/>
          </a:xfrm>
          <a:prstGeom prst="rect">
            <a:avLst/>
          </a:prstGeom>
        </p:spPr>
      </p:pic>
    </p:spTree>
    <p:extLst>
      <p:ext uri="{BB962C8B-B14F-4D97-AF65-F5344CB8AC3E}">
        <p14:creationId xmlns:p14="http://schemas.microsoft.com/office/powerpoint/2010/main" val="899121138"/>
      </p:ext>
    </p:extLst>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Mesh</Template>
  <TotalTime>1005</TotalTime>
  <Words>3851</Words>
  <Application>Microsoft Macintosh PowerPoint</Application>
  <PresentationFormat>Widescreen</PresentationFormat>
  <Paragraphs>402</Paragraphs>
  <Slides>28</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Calibri</vt:lpstr>
      <vt:lpstr>Century Gothic</vt:lpstr>
      <vt:lpstr>Times</vt:lpstr>
      <vt:lpstr>Times New Roman</vt:lpstr>
      <vt:lpstr>Wingdings</vt:lpstr>
      <vt:lpstr>Arial</vt:lpstr>
      <vt:lpstr>Mesh</vt:lpstr>
      <vt:lpstr>PowerPoint Presentation</vt:lpstr>
      <vt:lpstr>Learning Objectives</vt:lpstr>
      <vt:lpstr>Types of Hand Tools</vt:lpstr>
      <vt:lpstr>Hand Tool Hazards</vt:lpstr>
      <vt:lpstr>Hand Tool Hazards (cont.)</vt:lpstr>
      <vt:lpstr>Selecting the Right Tool</vt:lpstr>
      <vt:lpstr>Consider Tool Ergonomics</vt:lpstr>
      <vt:lpstr>General Hand Tool Safety Practices</vt:lpstr>
      <vt:lpstr>General Hand Tool Safety Practices (cont.)</vt:lpstr>
      <vt:lpstr>General Hand Tool Safety Practices (cont.)</vt:lpstr>
      <vt:lpstr>Carrying Tools</vt:lpstr>
      <vt:lpstr>Carrying Tools (CONT.)</vt:lpstr>
      <vt:lpstr>Maintaining and Repairing Your Tools</vt:lpstr>
      <vt:lpstr>Screwdriver Safety</vt:lpstr>
      <vt:lpstr>Knife Safety</vt:lpstr>
      <vt:lpstr>Awl and Punch Safety</vt:lpstr>
      <vt:lpstr>Hammer Safety</vt:lpstr>
      <vt:lpstr>Crow Bar and Pry Bar Safety</vt:lpstr>
      <vt:lpstr>Wrench Safety</vt:lpstr>
      <vt:lpstr>Hydraulic Impact Wrench Safety</vt:lpstr>
      <vt:lpstr>File Safety</vt:lpstr>
      <vt:lpstr>Plier Safety</vt:lpstr>
      <vt:lpstr>Side Cutter Safety</vt:lpstr>
      <vt:lpstr>Bolt and Cable Cutter Safety</vt:lpstr>
      <vt:lpstr>Tree Saw Safety</vt:lpstr>
      <vt:lpstr>Handsaw Safety</vt:lpstr>
      <vt:lpstr>Key Points to Remember</vt:lpstr>
      <vt:lpstr>Hand Tools — Any Questions?</vt:lpstr>
    </vt:vector>
  </TitlesOfParts>
  <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Jerry Havens</cp:lastModifiedBy>
  <cp:revision>40</cp:revision>
  <dcterms:created xsi:type="dcterms:W3CDTF">2016-06-20T21:25:40Z</dcterms:created>
  <dcterms:modified xsi:type="dcterms:W3CDTF">2016-07-29T15:20:38Z</dcterms:modified>
</cp:coreProperties>
</file>