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7"/>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9"/>
    <p:restoredTop sz="82154"/>
  </p:normalViewPr>
  <p:slideViewPr>
    <p:cSldViewPr snapToGrid="0" snapToObjects="1">
      <p:cViewPr varScale="1">
        <p:scale>
          <a:sx n="87" d="100"/>
          <a:sy n="87" d="100"/>
        </p:scale>
        <p:origin x="1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DAFF0-ED39-0149-A934-E2814ECDBC7A}" type="datetimeFigureOut">
              <a:rPr lang="en-US" smtClean="0"/>
              <a:t>5/4/16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E8B7D-7C1F-A848-8AF7-9F6A1282047F}" type="slidenum">
              <a:rPr lang="en-US" smtClean="0"/>
              <a:t>‹#›</a:t>
            </a:fld>
            <a:endParaRPr lang="en-US"/>
          </a:p>
        </p:txBody>
      </p:sp>
    </p:spTree>
    <p:extLst>
      <p:ext uri="{BB962C8B-B14F-4D97-AF65-F5344CB8AC3E}">
        <p14:creationId xmlns:p14="http://schemas.microsoft.com/office/powerpoint/2010/main" val="10947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lvl="1" eaLnBrk="1" hangingPunct="1"/>
            <a:r>
              <a:rPr lang="en-US" altLang="en-US" dirty="0" smtClean="0">
                <a:latin typeface="Times New Roman" charset="0"/>
                <a:cs typeface="Arial" charset="0"/>
              </a:rPr>
              <a:t>Welcome to this training session on Emergency Action Plans (EAP’s).  This session is intended for powerline crews working out in the field.  Preparing for emergencies is often overlooked when performing Pre-job Briefings.  Crew leaders sometimes assume that everyone knows what to do in a emergency.  Or, they assume that since we talked about it last month, we don’t need to cover that topic again.  What to do in case of emergencies should be discussed on every job, every time.  </a:t>
            </a:r>
            <a:endParaRPr lang="en-US" altLang="en-US" dirty="0">
              <a:latin typeface="Times New Roman" charset="0"/>
              <a:cs typeface="Arial" charset="0"/>
            </a:endParaRPr>
          </a:p>
        </p:txBody>
      </p:sp>
      <p:sp>
        <p:nvSpPr>
          <p:cNvPr id="4" name="Slide Number Placeholder 3"/>
          <p:cNvSpPr>
            <a:spLocks noGrp="1"/>
          </p:cNvSpPr>
          <p:nvPr>
            <p:ph type="sldNum" sz="quarter" idx="10"/>
          </p:nvPr>
        </p:nvSpPr>
        <p:spPr/>
        <p:txBody>
          <a:bodyPr/>
          <a:lstStyle/>
          <a:p>
            <a:fld id="{88AE8B7D-7C1F-A848-8AF7-9F6A1282047F}" type="slidenum">
              <a:rPr lang="en-US" smtClean="0"/>
              <a:t>1</a:t>
            </a:fld>
            <a:endParaRPr lang="en-US"/>
          </a:p>
        </p:txBody>
      </p:sp>
    </p:spTree>
    <p:extLst>
      <p:ext uri="{BB962C8B-B14F-4D97-AF65-F5344CB8AC3E}">
        <p14:creationId xmlns:p14="http://schemas.microsoft.com/office/powerpoint/2010/main" val="165370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dirty="0" smtClean="0">
                <a:latin typeface="Times New Roman" charset="0"/>
                <a:cs typeface="Arial" charset="0"/>
              </a:rPr>
              <a:t>This slide discusses various, typical ways of mitigating some of the hazards noted above.  Can your audience list more?</a:t>
            </a:r>
            <a:endParaRPr lang="en-US" altLang="en-US" i="1" dirty="0" smtClean="0">
              <a:latin typeface="Times New Roman" charset="0"/>
              <a:cs typeface="Arial" charset="0"/>
            </a:endParaRP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10</a:t>
            </a:fld>
            <a:endParaRPr lang="en-US"/>
          </a:p>
        </p:txBody>
      </p:sp>
    </p:spTree>
    <p:extLst>
      <p:ext uri="{BB962C8B-B14F-4D97-AF65-F5344CB8AC3E}">
        <p14:creationId xmlns:p14="http://schemas.microsoft.com/office/powerpoint/2010/main" val="162558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dirty="0" smtClean="0">
                <a:latin typeface="Times New Roman" charset="0"/>
                <a:cs typeface="Arial" charset="0"/>
              </a:rPr>
              <a:t>In the example job, here are several things we would prepare to do in any emergency – our EAP for this job-site.</a:t>
            </a: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11</a:t>
            </a:fld>
            <a:endParaRPr lang="en-US"/>
          </a:p>
        </p:txBody>
      </p:sp>
    </p:spTree>
    <p:extLst>
      <p:ext uri="{BB962C8B-B14F-4D97-AF65-F5344CB8AC3E}">
        <p14:creationId xmlns:p14="http://schemas.microsoft.com/office/powerpoint/2010/main" val="147317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dirty="0" smtClean="0">
                <a:latin typeface="Times New Roman" charset="0"/>
                <a:cs typeface="Arial" charset="0"/>
              </a:rPr>
              <a:t>Once the EAP is established, how will we communicate the plan and ensure everyone on the crew understands both the plan itself and their individual role within it.</a:t>
            </a: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12</a:t>
            </a:fld>
            <a:endParaRPr lang="en-US"/>
          </a:p>
        </p:txBody>
      </p:sp>
    </p:spTree>
    <p:extLst>
      <p:ext uri="{BB962C8B-B14F-4D97-AF65-F5344CB8AC3E}">
        <p14:creationId xmlns:p14="http://schemas.microsoft.com/office/powerpoint/2010/main" val="191417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dirty="0" smtClean="0">
                <a:latin typeface="Times New Roman" charset="0"/>
                <a:cs typeface="Arial" charset="0"/>
              </a:rPr>
              <a:t>The Who, What, Where and When of communicating EAP’s</a:t>
            </a: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13</a:t>
            </a:fld>
            <a:endParaRPr lang="en-US"/>
          </a:p>
        </p:txBody>
      </p:sp>
    </p:spTree>
    <p:extLst>
      <p:ext uri="{BB962C8B-B14F-4D97-AF65-F5344CB8AC3E}">
        <p14:creationId xmlns:p14="http://schemas.microsoft.com/office/powerpoint/2010/main" val="158722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dirty="0" smtClean="0">
                <a:latin typeface="Times New Roman" charset="0"/>
                <a:cs typeface="Arial" charset="0"/>
              </a:rPr>
              <a:t>OSHA regulations help us identify the specific areas of responsibility the Company has and the Crew Leader has, as well.</a:t>
            </a: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14</a:t>
            </a:fld>
            <a:endParaRPr lang="en-US"/>
          </a:p>
        </p:txBody>
      </p:sp>
    </p:spTree>
    <p:extLst>
      <p:ext uri="{BB962C8B-B14F-4D97-AF65-F5344CB8AC3E}">
        <p14:creationId xmlns:p14="http://schemas.microsoft.com/office/powerpoint/2010/main" val="197471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dirty="0" smtClean="0">
                <a:latin typeface="Times New Roman" charset="0"/>
                <a:cs typeface="Arial" charset="0"/>
              </a:rPr>
              <a:t>Time to review and respond to questions on the material covered.</a:t>
            </a: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15</a:t>
            </a:fld>
            <a:endParaRPr lang="en-US"/>
          </a:p>
        </p:txBody>
      </p:sp>
    </p:spTree>
    <p:extLst>
      <p:ext uri="{BB962C8B-B14F-4D97-AF65-F5344CB8AC3E}">
        <p14:creationId xmlns:p14="http://schemas.microsoft.com/office/powerpoint/2010/main" val="40057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Pct val="135000"/>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charset="0"/>
                <a:ea typeface="Arial" charset="0"/>
                <a:cs typeface="Arial" charset="0"/>
              </a:rPr>
              <a:t>Slide Show Notes</a:t>
            </a:r>
          </a:p>
          <a:p>
            <a:pPr marL="0" marR="0" lvl="0" indent="0" algn="l" defTabSz="914400" rtl="0" eaLnBrk="1" fontAlgn="base" latinLnBrk="0" hangingPunct="1">
              <a:lnSpc>
                <a:spcPct val="100000"/>
              </a:lnSpc>
              <a:spcBef>
                <a:spcPct val="30000"/>
              </a:spcBef>
              <a:spcAft>
                <a:spcPct val="0"/>
              </a:spcAft>
              <a:buClrTx/>
              <a:buSzPct val="135000"/>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charset="0"/>
                <a:ea typeface="Arial" charset="0"/>
                <a:cs typeface="Arial" charset="0"/>
              </a:rPr>
              <a:t>The various types of emergency that can affect a powerline crew.  Discuss examples of each in your own organization.</a:t>
            </a: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2</a:t>
            </a:fld>
            <a:endParaRPr lang="en-US"/>
          </a:p>
        </p:txBody>
      </p:sp>
    </p:spTree>
    <p:extLst>
      <p:ext uri="{BB962C8B-B14F-4D97-AF65-F5344CB8AC3E}">
        <p14:creationId xmlns:p14="http://schemas.microsoft.com/office/powerpoint/2010/main" val="153688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charset="0"/>
                <a:cs typeface="Arial" charset="0"/>
              </a:rPr>
              <a:t>Here are the main objectives of this session.  What we want to accomplish over the next 30 to 45 minutes.</a:t>
            </a: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3</a:t>
            </a:fld>
            <a:endParaRPr lang="en-US"/>
          </a:p>
        </p:txBody>
      </p:sp>
    </p:spTree>
    <p:extLst>
      <p:ext uri="{BB962C8B-B14F-4D97-AF65-F5344CB8AC3E}">
        <p14:creationId xmlns:p14="http://schemas.microsoft.com/office/powerpoint/2010/main" val="20258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b="0" dirty="0" smtClean="0">
                <a:latin typeface="Times New Roman" charset="0"/>
                <a:cs typeface="Arial" charset="0"/>
              </a:rPr>
              <a:t>Here are the components of an EAP that we’ll be discussing in more detail.</a:t>
            </a: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4</a:t>
            </a:fld>
            <a:endParaRPr lang="en-US"/>
          </a:p>
        </p:txBody>
      </p:sp>
    </p:spTree>
    <p:extLst>
      <p:ext uri="{BB962C8B-B14F-4D97-AF65-F5344CB8AC3E}">
        <p14:creationId xmlns:p14="http://schemas.microsoft.com/office/powerpoint/2010/main" val="38652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dirty="0" smtClean="0">
                <a:latin typeface="Times New Roman" charset="0"/>
                <a:cs typeface="Arial" charset="0"/>
              </a:rPr>
              <a:t>Emergency action planning begins with a thorough understanding of risks and hazards we find on the jobsite, given the work assignment.  Often, the hazards are multiple and begin to give us an idea of the severity of injuries we could possibly face given the work and the environment.</a:t>
            </a: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5</a:t>
            </a:fld>
            <a:endParaRPr lang="en-US"/>
          </a:p>
        </p:txBody>
      </p:sp>
    </p:spTree>
    <p:extLst>
      <p:ext uri="{BB962C8B-B14F-4D97-AF65-F5344CB8AC3E}">
        <p14:creationId xmlns:p14="http://schemas.microsoft.com/office/powerpoint/2010/main" val="181175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dirty="0" smtClean="0">
                <a:latin typeface="Times New Roman" charset="0"/>
                <a:cs typeface="Arial" charset="0"/>
              </a:rPr>
              <a:t>Hazard assessments then help us identify they type of potential hazard we will have to mitigate and what type of injuries could occur if our mitigation practices don’t work.  It’s better to overestimate the severity of what may happen, rather than ignore or underestimate the potential to injure.  Then, after discussion, we document what emergency actions will take place should a particular type of accident occur.  </a:t>
            </a:r>
            <a:endParaRPr lang="en-US" altLang="en-US" i="1" dirty="0" smtClean="0">
              <a:latin typeface="Times New Roman" charset="0"/>
              <a:cs typeface="Arial" charset="0"/>
            </a:endParaRP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6</a:t>
            </a:fld>
            <a:endParaRPr lang="en-US"/>
          </a:p>
        </p:txBody>
      </p:sp>
    </p:spTree>
    <p:extLst>
      <p:ext uri="{BB962C8B-B14F-4D97-AF65-F5344CB8AC3E}">
        <p14:creationId xmlns:p14="http://schemas.microsoft.com/office/powerpoint/2010/main" val="171352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dirty="0" smtClean="0">
                <a:latin typeface="Times New Roman" charset="0"/>
                <a:cs typeface="Arial" charset="0"/>
              </a:rPr>
              <a:t>The next couple of slides provides a real-life example of what may be encountered on a job-site for a powerline crew.  Involve the audience members in identifying the potential hazards on this job-site.</a:t>
            </a: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7</a:t>
            </a:fld>
            <a:endParaRPr lang="en-US"/>
          </a:p>
        </p:txBody>
      </p:sp>
    </p:spTree>
    <p:extLst>
      <p:ext uri="{BB962C8B-B14F-4D97-AF65-F5344CB8AC3E}">
        <p14:creationId xmlns:p14="http://schemas.microsoft.com/office/powerpoint/2010/main" val="209257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dirty="0" smtClean="0">
                <a:latin typeface="Times New Roman" charset="0"/>
                <a:cs typeface="Arial" charset="0"/>
              </a:rPr>
              <a:t>How close did the audience come to the list show in the slide?  Hopefully they found even more hazards than those listed here.</a:t>
            </a: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8</a:t>
            </a:fld>
            <a:endParaRPr lang="en-US"/>
          </a:p>
        </p:txBody>
      </p:sp>
    </p:spTree>
    <p:extLst>
      <p:ext uri="{BB962C8B-B14F-4D97-AF65-F5344CB8AC3E}">
        <p14:creationId xmlns:p14="http://schemas.microsoft.com/office/powerpoint/2010/main" val="1975319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Times New Roman" charset="0"/>
                <a:cs typeface="Arial" charset="0"/>
              </a:rPr>
              <a:t>Slide Show Notes</a:t>
            </a:r>
          </a:p>
          <a:p>
            <a:pPr eaLnBrk="1" hangingPunct="1"/>
            <a:r>
              <a:rPr lang="en-US" altLang="en-US" dirty="0" smtClean="0">
                <a:latin typeface="Times New Roman" charset="0"/>
                <a:cs typeface="Arial" charset="0"/>
              </a:rPr>
              <a:t>Once hazards have been identified, what do we do next?  How will be mitigate each hazard found, first of all.  But then, assuming the worst, what emergency actions should we take if we do have an injury related to these hazards?</a:t>
            </a:r>
            <a:endParaRPr lang="en-US" altLang="en-US" i="1" dirty="0" smtClean="0">
              <a:latin typeface="Times New Roman" charset="0"/>
              <a:cs typeface="Arial" charset="0"/>
            </a:endParaRPr>
          </a:p>
          <a:p>
            <a:endParaRPr lang="en-US" dirty="0"/>
          </a:p>
        </p:txBody>
      </p:sp>
      <p:sp>
        <p:nvSpPr>
          <p:cNvPr id="4" name="Slide Number Placeholder 3"/>
          <p:cNvSpPr>
            <a:spLocks noGrp="1"/>
          </p:cNvSpPr>
          <p:nvPr>
            <p:ph type="sldNum" sz="quarter" idx="10"/>
          </p:nvPr>
        </p:nvSpPr>
        <p:spPr/>
        <p:txBody>
          <a:bodyPr/>
          <a:lstStyle/>
          <a:p>
            <a:fld id="{88AE8B7D-7C1F-A848-8AF7-9F6A1282047F}" type="slidenum">
              <a:rPr lang="en-US" smtClean="0"/>
              <a:t>9</a:t>
            </a:fld>
            <a:endParaRPr lang="en-US"/>
          </a:p>
        </p:txBody>
      </p:sp>
    </p:spTree>
    <p:extLst>
      <p:ext uri="{BB962C8B-B14F-4D97-AF65-F5344CB8AC3E}">
        <p14:creationId xmlns:p14="http://schemas.microsoft.com/office/powerpoint/2010/main" val="113023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89AE3E-F46D-864E-B142-69BC15FA494C}" type="datetimeFigureOut">
              <a:rPr lang="en-US" smtClean="0"/>
              <a:t>5/4/16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0539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9AE3E-F46D-864E-B142-69BC15FA494C}" type="datetimeFigureOut">
              <a:rPr lang="en-US" smtClean="0"/>
              <a:t>5/4/16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25897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75072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68128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85108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94660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85553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9AE3E-F46D-864E-B142-69BC15FA494C}" type="datetimeFigureOut">
              <a:rPr lang="en-US" smtClean="0"/>
              <a:t>5/4/16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9547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9AE3E-F46D-864E-B142-69BC15FA494C}" type="datetimeFigureOut">
              <a:rPr lang="en-US" smtClean="0"/>
              <a:t>5/4/16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84540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9AE3E-F46D-864E-B142-69BC15FA494C}" type="datetimeFigureOut">
              <a:rPr lang="en-US" smtClean="0"/>
              <a:t>5/4/16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80167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9AE3E-F46D-864E-B142-69BC15FA494C}" type="datetimeFigureOut">
              <a:rPr lang="en-US" smtClean="0"/>
              <a:t>5/4/16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25070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89AE3E-F46D-864E-B142-69BC15FA494C}" type="datetimeFigureOut">
              <a:rPr lang="en-US" smtClean="0"/>
              <a:t>5/4/16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0452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89AE3E-F46D-864E-B142-69BC15FA494C}" type="datetimeFigureOut">
              <a:rPr lang="en-US" smtClean="0"/>
              <a:t>5/4/16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54452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89AE3E-F46D-864E-B142-69BC15FA494C}" type="datetimeFigureOut">
              <a:rPr lang="en-US" smtClean="0"/>
              <a:t>5/4/16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40676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9AE3E-F46D-864E-B142-69BC15FA494C}" type="datetimeFigureOut">
              <a:rPr lang="en-US" smtClean="0"/>
              <a:t>5/4/16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81396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9AE3E-F46D-864E-B142-69BC15FA494C}" type="datetimeFigureOut">
              <a:rPr lang="en-US" smtClean="0"/>
              <a:t>5/4/16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169215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5B89AE3E-F46D-864E-B142-69BC15FA494C}" type="datetimeFigureOut">
              <a:rPr lang="en-US" smtClean="0"/>
              <a:t>5/4/16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FFF7D88C-BA30-504E-93F0-B131F700A532}" type="slidenum">
              <a:rPr lang="en-US" smtClean="0"/>
              <a:t>‹#›</a:t>
            </a:fld>
            <a:endParaRPr lang="en-US"/>
          </a:p>
        </p:txBody>
      </p:sp>
    </p:spTree>
    <p:extLst>
      <p:ext uri="{BB962C8B-B14F-4D97-AF65-F5344CB8AC3E}">
        <p14:creationId xmlns:p14="http://schemas.microsoft.com/office/powerpoint/2010/main" val="9279041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B89AE3E-F46D-864E-B142-69BC15FA494C}" type="datetimeFigureOut">
              <a:rPr lang="en-US" smtClean="0"/>
              <a:t>5/4/16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FF7D88C-BA30-504E-93F0-B131F700A532}" type="slidenum">
              <a:rPr lang="en-US" smtClean="0"/>
              <a:t>‹#›</a:t>
            </a:fld>
            <a:endParaRPr lang="en-US"/>
          </a:p>
        </p:txBody>
      </p:sp>
    </p:spTree>
    <p:extLst>
      <p:ext uri="{BB962C8B-B14F-4D97-AF65-F5344CB8AC3E}">
        <p14:creationId xmlns:p14="http://schemas.microsoft.com/office/powerpoint/2010/main" val="118753010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5333" y="169622"/>
            <a:ext cx="4953000" cy="1511243"/>
          </a:xfrm>
          <a:prstGeom prst="rect">
            <a:avLst/>
          </a:prstGeom>
          <a:noFill/>
          <a:ln w="9525">
            <a:noFill/>
            <a:miter lim="800000"/>
            <a:headEnd/>
            <a:tailEnd/>
          </a:ln>
          <a:effectLst>
            <a:glow rad="63500">
              <a:schemeClr val="accent1">
                <a:satMod val="175000"/>
                <a:alpha val="75000"/>
              </a:schemeClr>
            </a:glow>
          </a:effectLst>
        </p:spPr>
      </p:pic>
      <p:sp>
        <p:nvSpPr>
          <p:cNvPr id="5" name="Rectangle 4"/>
          <p:cNvSpPr/>
          <p:nvPr/>
        </p:nvSpPr>
        <p:spPr>
          <a:xfrm>
            <a:off x="0" y="1767444"/>
            <a:ext cx="12192000" cy="707886"/>
          </a:xfrm>
          <a:prstGeom prst="rect">
            <a:avLst/>
          </a:prstGeom>
        </p:spPr>
        <p:txBody>
          <a:bodyPr wrap="square">
            <a:spAutoFit/>
          </a:bodyPr>
          <a:lstStyle/>
          <a:p>
            <a:pPr algn="ctr"/>
            <a:r>
              <a:rPr lang="en-US" altLang="en-US" sz="4000" b="1" cap="all" dirty="0">
                <a:ln w="3175" cmpd="sng">
                  <a:noFill/>
                </a:ln>
                <a:solidFill>
                  <a:prstClr val="white"/>
                </a:solidFill>
                <a:effectLst>
                  <a:glow rad="38100">
                    <a:prstClr val="black">
                      <a:lumMod val="65000"/>
                      <a:lumOff val="35000"/>
                      <a:alpha val="50000"/>
                    </a:prstClr>
                  </a:glow>
                  <a:outerShdw blurRad="28575" dist="31750" dir="13200000" algn="tl" rotWithShape="0">
                    <a:srgbClr val="000000">
                      <a:alpha val="25000"/>
                    </a:srgbClr>
                  </a:outerShdw>
                </a:effectLst>
                <a:latin typeface="+mn-lt"/>
                <a:ea typeface="Calibri" charset="0"/>
                <a:cs typeface="Calibri" charset="0"/>
              </a:rPr>
              <a:t>Safety Meeting Topics</a:t>
            </a:r>
            <a:endParaRPr lang="en-US" b="1" dirty="0">
              <a:latin typeface="+mn-lt"/>
              <a:ea typeface="Calibri" charset="0"/>
              <a:cs typeface="Calibri" charset="0"/>
            </a:endParaRPr>
          </a:p>
        </p:txBody>
      </p:sp>
      <p:pic>
        <p:nvPicPr>
          <p:cNvPr id="6"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5333" y="2836467"/>
            <a:ext cx="11948122" cy="707886"/>
          </a:xfrm>
          <a:prstGeom prst="rect">
            <a:avLst/>
          </a:prstGeom>
        </p:spPr>
        <p:txBody>
          <a:bodyPr wrap="square">
            <a:spAutoFit/>
          </a:bodyPr>
          <a:lstStyle/>
          <a:p>
            <a:pPr algn="ctr"/>
            <a:r>
              <a:rPr lang="en-US" altLang="en-US" sz="4000" b="1" dirty="0"/>
              <a:t> Emergency Action Plans</a:t>
            </a:r>
            <a:endParaRPr lang="en-US" sz="4000" b="1" dirty="0"/>
          </a:p>
        </p:txBody>
      </p:sp>
      <p:grpSp>
        <p:nvGrpSpPr>
          <p:cNvPr id="7" name="Group 6"/>
          <p:cNvGrpSpPr/>
          <p:nvPr/>
        </p:nvGrpSpPr>
        <p:grpSpPr>
          <a:xfrm>
            <a:off x="895339" y="5024810"/>
            <a:ext cx="10003042" cy="1692771"/>
            <a:chOff x="883463" y="5116531"/>
            <a:chExt cx="10003042" cy="1692771"/>
          </a:xfrm>
        </p:grpSpPr>
        <p:sp>
          <p:nvSpPr>
            <p:cNvPr id="8" name="Text Box 4"/>
            <p:cNvSpPr txBox="1">
              <a:spLocks noChangeArrowheads="1"/>
            </p:cNvSpPr>
            <p:nvPr/>
          </p:nvSpPr>
          <p:spPr bwMode="auto">
            <a:xfrm>
              <a:off x="3282429" y="5673197"/>
              <a:ext cx="484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a:t>©</a:t>
              </a:r>
            </a:p>
          </p:txBody>
        </p:sp>
        <p:sp>
          <p:nvSpPr>
            <p:cNvPr id="9" name="Text Box 5"/>
            <p:cNvSpPr txBox="1">
              <a:spLocks noChangeArrowheads="1"/>
            </p:cNvSpPr>
            <p:nvPr/>
          </p:nvSpPr>
          <p:spPr bwMode="auto">
            <a:xfrm>
              <a:off x="883463" y="5116531"/>
              <a:ext cx="1000304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t>Copyright by the Institute for Safety in Powerline Construction</a:t>
              </a:r>
            </a:p>
            <a:p>
              <a:pPr algn="ctr" eaLnBrk="1" hangingPunct="1">
                <a:spcBef>
                  <a:spcPct val="0"/>
                </a:spcBef>
                <a:buFontTx/>
                <a:buNone/>
              </a:pPr>
              <a:r>
                <a:rPr lang="en-US" altLang="en-US" sz="1400" dirty="0"/>
                <a:t>3504 Parliament Ct.</a:t>
              </a:r>
            </a:p>
            <a:p>
              <a:pPr algn="ctr" eaLnBrk="1" hangingPunct="1">
                <a:spcBef>
                  <a:spcPct val="0"/>
                </a:spcBef>
                <a:buFontTx/>
                <a:buNone/>
              </a:pPr>
              <a:r>
                <a:rPr lang="en-US" altLang="en-US" sz="1400" dirty="0"/>
                <a:t>Alexandria, LA  71303</a:t>
              </a:r>
            </a:p>
            <a:p>
              <a:pPr algn="ctr" eaLnBrk="1" hangingPunct="1">
                <a:spcBef>
                  <a:spcPct val="0"/>
                </a:spcBef>
                <a:buFontTx/>
                <a:buNone/>
              </a:pPr>
              <a:endParaRPr lang="en-US" altLang="en-US" sz="1400" dirty="0"/>
            </a:p>
            <a:p>
              <a:pPr algn="ctr" eaLnBrk="1" hangingPunct="1">
                <a:spcBef>
                  <a:spcPct val="0"/>
                </a:spcBef>
                <a:buFontTx/>
                <a:buNone/>
              </a:pPr>
              <a:r>
                <a:rPr lang="en-US" altLang="en-US" sz="1100" dirty="0"/>
                <a:t>All rights reserved.  This material or any part thereof</a:t>
              </a:r>
            </a:p>
            <a:p>
              <a:pPr algn="ctr" eaLnBrk="1" hangingPunct="1">
                <a:spcBef>
                  <a:spcPct val="0"/>
                </a:spcBef>
                <a:buFontTx/>
                <a:buNone/>
              </a:pPr>
              <a:r>
                <a:rPr lang="en-US" altLang="en-US" sz="1100" dirty="0"/>
                <a:t>may not be reproduced in any form without</a:t>
              </a:r>
            </a:p>
            <a:p>
              <a:pPr algn="ctr" eaLnBrk="1" hangingPunct="1">
                <a:spcBef>
                  <a:spcPct val="0"/>
                </a:spcBef>
                <a:buFontTx/>
                <a:buNone/>
              </a:pPr>
              <a:r>
                <a:rPr lang="en-US" altLang="en-US" sz="1100" dirty="0"/>
                <a:t>the written permission of the</a:t>
              </a:r>
            </a:p>
            <a:p>
              <a:pPr algn="ctr" eaLnBrk="1" hangingPunct="1">
                <a:spcBef>
                  <a:spcPct val="0"/>
                </a:spcBef>
                <a:buFontTx/>
                <a:buNone/>
              </a:pPr>
              <a:r>
                <a:rPr lang="en-US" altLang="en-US" sz="1100" dirty="0"/>
                <a:t>Institute for Safety in Powerline Construction</a:t>
              </a:r>
            </a:p>
          </p:txBody>
        </p:sp>
      </p:grpSp>
    </p:spTree>
    <p:extLst>
      <p:ext uri="{BB962C8B-B14F-4D97-AF65-F5344CB8AC3E}">
        <p14:creationId xmlns:p14="http://schemas.microsoft.com/office/powerpoint/2010/main" val="308130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Grp="1" noChangeArrowheads="1"/>
          </p:cNvSpPr>
          <p:nvPr>
            <p:ph type="title"/>
          </p:nvPr>
        </p:nvSpPr>
        <p:spPr>
          <a:xfrm>
            <a:off x="296562" y="228599"/>
            <a:ext cx="11572350" cy="1016001"/>
          </a:xfrm>
        </p:spPr>
        <p:txBody>
          <a:bodyPr>
            <a:normAutofit/>
          </a:bodyPr>
          <a:lstStyle/>
          <a:p>
            <a:pPr algn="ctr" eaLnBrk="1" hangingPunct="1"/>
            <a:r>
              <a:rPr lang="en-US" altLang="en-US" sz="4000" b="1" dirty="0">
                <a:gradFill flip="none" rotWithShape="1">
                  <a:gsLst>
                    <a:gs pos="0">
                      <a:schemeClr val="tx1"/>
                    </a:gs>
                    <a:gs pos="100000">
                      <a:schemeClr val="tx1">
                        <a:lumMod val="75000"/>
                      </a:schemeClr>
                    </a:gs>
                  </a:gsLst>
                  <a:lin ang="5580000" scaled="0"/>
                  <a:tileRect/>
                </a:gradFill>
              </a:rPr>
              <a:t>Preventive Safety Actions</a:t>
            </a:r>
          </a:p>
        </p:txBody>
      </p:sp>
      <p:sp>
        <p:nvSpPr>
          <p:cNvPr id="5" name="Rectangle 6"/>
          <p:cNvSpPr>
            <a:spLocks noChangeArrowheads="1"/>
          </p:cNvSpPr>
          <p:nvPr/>
        </p:nvSpPr>
        <p:spPr bwMode="auto">
          <a:xfrm>
            <a:off x="0" y="1600200"/>
            <a:ext cx="1186891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hlink"/>
              </a:buClr>
              <a:buSzPct val="80000"/>
              <a:buFont typeface="Wingdings" charset="2"/>
              <a:buChar char="l"/>
              <a:defRPr sz="3200">
                <a:solidFill>
                  <a:schemeClr val="tx1"/>
                </a:solidFill>
                <a:latin typeface="Arial" charset="0"/>
                <a:ea typeface="Arial" charset="0"/>
                <a:cs typeface="Arial" charset="0"/>
              </a:defRPr>
            </a:lvl1pPr>
            <a:lvl2pPr>
              <a:spcBef>
                <a:spcPct val="20000"/>
              </a:spcBef>
              <a:buClr>
                <a:schemeClr val="accent1"/>
              </a:buClr>
              <a:buSzPct val="70000"/>
              <a:buFont typeface="Wingdings" charset="2"/>
              <a:buChar char="l"/>
              <a:defRPr sz="2800">
                <a:solidFill>
                  <a:schemeClr val="tx1"/>
                </a:solidFill>
                <a:latin typeface="Arial" charset="0"/>
                <a:ea typeface="Arial" charset="0"/>
                <a:cs typeface="Arial" charset="0"/>
              </a:defRPr>
            </a:lvl2pPr>
            <a:lvl3pPr marL="1143000" indent="-228600">
              <a:spcBef>
                <a:spcPct val="20000"/>
              </a:spcBef>
              <a:buClr>
                <a:schemeClr val="bg2"/>
              </a:buClr>
              <a:buSzPct val="65000"/>
              <a:buFont typeface="Wingdings" charset="2"/>
              <a:buChar char="l"/>
              <a:defRPr sz="2400">
                <a:solidFill>
                  <a:schemeClr val="tx1"/>
                </a:solidFill>
                <a:latin typeface="Arial" charset="0"/>
                <a:ea typeface="Arial" charset="0"/>
                <a:cs typeface="Arial"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Arial" charset="0"/>
                <a:cs typeface="Arial" charset="0"/>
              </a:defRPr>
            </a:lvl4pPr>
            <a:lvl5pPr marL="2057400" indent="-228600">
              <a:spcBef>
                <a:spcPct val="20000"/>
              </a:spcBef>
              <a:buClr>
                <a:schemeClr val="bg2"/>
              </a:buClr>
              <a:buSzPct val="40000"/>
              <a:buFont typeface="Wingdings" charset="2"/>
              <a:buChar char="l"/>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9pPr>
          </a:lstStyle>
          <a:p>
            <a:pPr lvl="1" eaLnBrk="1" hangingPunct="1">
              <a:spcBef>
                <a:spcPct val="0"/>
              </a:spcBef>
              <a:buClrTx/>
              <a:buSzTx/>
              <a:buNone/>
            </a:pPr>
            <a:r>
              <a:rPr lang="en-US" altLang="en-US" sz="3200" b="1" dirty="0">
                <a:gradFill>
                  <a:gsLst>
                    <a:gs pos="0">
                      <a:schemeClr val="tx1"/>
                    </a:gs>
                    <a:gs pos="100000">
                      <a:schemeClr val="tx1">
                        <a:lumMod val="75000"/>
                      </a:schemeClr>
                    </a:gs>
                  </a:gsLst>
                  <a:lin ang="5580000" scaled="0"/>
                </a:gradFill>
              </a:rPr>
              <a:t> Safety Action</a:t>
            </a:r>
            <a:r>
              <a:rPr lang="en-US" altLang="en-US" sz="3200" dirty="0">
                <a:gradFill>
                  <a:gsLst>
                    <a:gs pos="0">
                      <a:schemeClr val="tx1"/>
                    </a:gs>
                    <a:gs pos="100000">
                      <a:schemeClr val="tx1">
                        <a:lumMod val="75000"/>
                      </a:schemeClr>
                    </a:gs>
                  </a:gsLst>
                  <a:lin ang="5580000" scaled="0"/>
                </a:gradFill>
              </a:rPr>
              <a:t>: </a:t>
            </a:r>
            <a:endParaRPr lang="en-US" altLang="en-US" sz="3200" dirty="0" smtClean="0">
              <a:gradFill>
                <a:gsLst>
                  <a:gs pos="0">
                    <a:schemeClr val="tx1"/>
                  </a:gs>
                  <a:gs pos="100000">
                    <a:schemeClr val="tx1">
                      <a:lumMod val="75000"/>
                    </a:schemeClr>
                  </a:gs>
                </a:gsLst>
                <a:lin ang="5580000" scaled="0"/>
              </a:gradFill>
            </a:endParaRPr>
          </a:p>
          <a:p>
            <a:pPr lvl="1" eaLnBrk="1" hangingPunct="1">
              <a:spcBef>
                <a:spcPct val="0"/>
              </a:spcBef>
              <a:buClrTx/>
              <a:buSzTx/>
              <a:buNone/>
            </a:pPr>
            <a:r>
              <a:rPr lang="en-US" altLang="en-US" dirty="0" smtClean="0">
                <a:gradFill>
                  <a:gsLst>
                    <a:gs pos="0">
                      <a:schemeClr val="tx1"/>
                    </a:gs>
                    <a:gs pos="100000">
                      <a:schemeClr val="tx1">
                        <a:lumMod val="75000"/>
                      </a:schemeClr>
                    </a:gs>
                  </a:gsLst>
                  <a:lin ang="5580000" scaled="0"/>
                </a:gradFill>
              </a:rPr>
              <a:t>Standard </a:t>
            </a:r>
            <a:r>
              <a:rPr lang="en-US" altLang="en-US" dirty="0">
                <a:gradFill>
                  <a:gsLst>
                    <a:gs pos="0">
                      <a:schemeClr val="tx1"/>
                    </a:gs>
                    <a:gs pos="100000">
                      <a:schemeClr val="tx1">
                        <a:lumMod val="75000"/>
                      </a:schemeClr>
                    </a:gs>
                  </a:gsLst>
                  <a:lin ang="5580000" scaled="0"/>
                </a:gradFill>
              </a:rPr>
              <a:t>PPE, Establish safe work-zone for traffic control, Request circuit ‘one-shot’, Ground &amp; Barricade Bucket Truck, Use Bucket safety harness, Include Bucket escape system rigging packet, Full line and equipment cover-up, PPE to include rubber gloves, sleeves, Arc-Flash qualified clothing, face shield</a:t>
            </a:r>
          </a:p>
        </p:txBody>
      </p:sp>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700" y="4301740"/>
            <a:ext cx="1285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9963" y="4576377"/>
            <a:ext cx="1050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7722" y="4627056"/>
            <a:ext cx="160813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729" y="4627392"/>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2737" y="4423977"/>
            <a:ext cx="2103086"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594918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title"/>
          </p:nvPr>
        </p:nvSpPr>
        <p:spPr>
          <a:xfrm>
            <a:off x="197708" y="228600"/>
            <a:ext cx="11671204" cy="914400"/>
          </a:xfrm>
        </p:spPr>
        <p:txBody>
          <a:bodyPr>
            <a:normAutofit/>
          </a:bodyPr>
          <a:lstStyle/>
          <a:p>
            <a:pPr algn="ctr" eaLnBrk="1" hangingPunct="1"/>
            <a:r>
              <a:rPr lang="en-US" altLang="en-US" sz="4000" b="1" dirty="0"/>
              <a:t>Preventive Safety Actions</a:t>
            </a:r>
          </a:p>
        </p:txBody>
      </p:sp>
      <p:sp>
        <p:nvSpPr>
          <p:cNvPr id="5" name="Rectangle 5"/>
          <p:cNvSpPr txBox="1">
            <a:spLocks noChangeArrowheads="1"/>
          </p:cNvSpPr>
          <p:nvPr/>
        </p:nvSpPr>
        <p:spPr>
          <a:xfrm>
            <a:off x="418070" y="1401388"/>
            <a:ext cx="7799173" cy="473261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lvl="1" indent="0">
              <a:buClr>
                <a:schemeClr val="hlink"/>
              </a:buClr>
              <a:buSzPct val="80000"/>
              <a:buNone/>
            </a:pPr>
            <a:r>
              <a:rPr lang="en-US" altLang="en-US" sz="2800" b="1" dirty="0" smtClean="0"/>
              <a:t>Emergency Action Plans </a:t>
            </a:r>
            <a:r>
              <a:rPr lang="en-US" altLang="en-US" sz="2800" dirty="0" smtClean="0"/>
              <a:t>are actually one of the Safety Actions you will be taking</a:t>
            </a:r>
            <a:endParaRPr lang="en-US" altLang="en-US" sz="2800" i="1" dirty="0" smtClean="0"/>
          </a:p>
          <a:p>
            <a:pPr marL="0" lvl="1" indent="0">
              <a:buClr>
                <a:schemeClr val="hlink"/>
              </a:buClr>
              <a:buSzPct val="80000"/>
              <a:buNone/>
            </a:pPr>
            <a:r>
              <a:rPr lang="en-US" altLang="en-US" sz="2800" dirty="0" smtClean="0"/>
              <a:t>In the Example Job, given the Hazards identified and the Safety Actions listed, our </a:t>
            </a:r>
            <a:r>
              <a:rPr lang="en-US" altLang="en-US" sz="2800" b="1" dirty="0" smtClean="0"/>
              <a:t>Emergency Action Plan </a:t>
            </a:r>
            <a:r>
              <a:rPr lang="en-US" altLang="en-US" sz="2800" dirty="0" smtClean="0"/>
              <a:t>includes: </a:t>
            </a:r>
            <a:r>
              <a:rPr lang="en-US" altLang="en-US" sz="2800" i="1" dirty="0" smtClean="0"/>
              <a:t>Bucket Truck Rescue, Bucket Truck Escape, CPR/1</a:t>
            </a:r>
            <a:r>
              <a:rPr lang="en-US" altLang="en-US" sz="2800" i="1" baseline="30000" dirty="0" smtClean="0"/>
              <a:t>st</a:t>
            </a:r>
            <a:r>
              <a:rPr lang="en-US" altLang="en-US" sz="2800" i="1" dirty="0" smtClean="0"/>
              <a:t> Aid, EMT assistance, Report to authorities</a:t>
            </a:r>
            <a:r>
              <a:rPr lang="en-US" altLang="en-US" sz="2800" dirty="0" smtClean="0"/>
              <a:t> </a:t>
            </a:r>
          </a:p>
        </p:txBody>
      </p:sp>
      <p:pic>
        <p:nvPicPr>
          <p:cNvPr id="6" name="Picture 7"/>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8311977" y="1692875"/>
            <a:ext cx="3320097" cy="414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036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4"/>
          <p:cNvSpPr>
            <a:spLocks noGrp="1" noChangeArrowheads="1"/>
          </p:cNvSpPr>
          <p:nvPr>
            <p:ph type="title"/>
          </p:nvPr>
        </p:nvSpPr>
        <p:spPr>
          <a:xfrm>
            <a:off x="318830" y="278027"/>
            <a:ext cx="11550082" cy="914400"/>
          </a:xfrm>
        </p:spPr>
        <p:txBody>
          <a:bodyPr>
            <a:normAutofit/>
          </a:bodyPr>
          <a:lstStyle/>
          <a:p>
            <a:pPr algn="ctr" eaLnBrk="1" hangingPunct="1"/>
            <a:r>
              <a:rPr lang="en-US" altLang="en-US" sz="4000" b="1" dirty="0"/>
              <a:t>Communicating EAP’s</a:t>
            </a:r>
          </a:p>
        </p:txBody>
      </p:sp>
      <p:sp>
        <p:nvSpPr>
          <p:cNvPr id="5" name="Rectangle 15"/>
          <p:cNvSpPr txBox="1">
            <a:spLocks noChangeArrowheads="1"/>
          </p:cNvSpPr>
          <p:nvPr/>
        </p:nvSpPr>
        <p:spPr>
          <a:xfrm>
            <a:off x="745523" y="1399402"/>
            <a:ext cx="7076304" cy="457403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altLang="en-US" sz="2600" b="1" cap="none" dirty="0" smtClean="0"/>
              <a:t>Pre-Job Briefings (Tailgate Meetings)</a:t>
            </a:r>
          </a:p>
          <a:p>
            <a:pPr>
              <a:buFont typeface="Wingdings" charset="2"/>
              <a:buNone/>
            </a:pPr>
            <a:r>
              <a:rPr lang="en-US" altLang="en-US" sz="2600" cap="none" dirty="0" smtClean="0"/>
              <a:t>    Emergency Action Plans must be communicated to the crew, prior to the job starting – and answer the questions: </a:t>
            </a:r>
            <a:r>
              <a:rPr lang="en-US" altLang="en-US" sz="2600" i="1" cap="none" dirty="0" smtClean="0"/>
              <a:t>who, what, where and when.  </a:t>
            </a:r>
          </a:p>
          <a:p>
            <a:pPr>
              <a:buFont typeface="Wingdings" charset="2"/>
              <a:buNone/>
            </a:pPr>
            <a:endParaRPr lang="en-US" altLang="en-US" sz="2600" cap="none" dirty="0"/>
          </a:p>
        </p:txBody>
      </p:sp>
      <p:pic>
        <p:nvPicPr>
          <p:cNvPr id="6" name="Picture 6" descr="C:\Users\rons\Desktop\Edition II Photos\2008-07-31 Wake Forest 2\Wake Forest 2 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488" y="1514719"/>
            <a:ext cx="325755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41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321276" y="228600"/>
            <a:ext cx="11547636" cy="914400"/>
          </a:xfrm>
        </p:spPr>
        <p:txBody>
          <a:bodyPr>
            <a:normAutofit/>
          </a:bodyPr>
          <a:lstStyle/>
          <a:p>
            <a:pPr algn="ctr" eaLnBrk="1" hangingPunct="1"/>
            <a:r>
              <a:rPr lang="en-US" altLang="en-US" sz="4000" b="1" dirty="0"/>
              <a:t>Communicating EAP’s</a:t>
            </a:r>
          </a:p>
        </p:txBody>
      </p:sp>
      <p:sp>
        <p:nvSpPr>
          <p:cNvPr id="5" name="Rectangle 3"/>
          <p:cNvSpPr txBox="1">
            <a:spLocks noChangeArrowheads="1"/>
          </p:cNvSpPr>
          <p:nvPr/>
        </p:nvSpPr>
        <p:spPr>
          <a:xfrm>
            <a:off x="609600" y="1143000"/>
            <a:ext cx="11259312" cy="416422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altLang="en-US" sz="2800" i="1" dirty="0" smtClean="0"/>
              <a:t>Who</a:t>
            </a:r>
            <a:r>
              <a:rPr lang="en-US" altLang="en-US" sz="2800" dirty="0" smtClean="0"/>
              <a:t>, on the crew, will be responsible for each part of the plan</a:t>
            </a:r>
          </a:p>
          <a:p>
            <a:r>
              <a:rPr lang="en-US" altLang="en-US" sz="2800" i="1" dirty="0" smtClean="0"/>
              <a:t>What</a:t>
            </a:r>
            <a:r>
              <a:rPr lang="en-US" altLang="en-US" sz="2800" dirty="0" smtClean="0"/>
              <a:t> will actually be done, prior to the job starting and during an emergency</a:t>
            </a:r>
          </a:p>
          <a:p>
            <a:r>
              <a:rPr lang="en-US" altLang="en-US" sz="2800" i="1" dirty="0" smtClean="0"/>
              <a:t>Where</a:t>
            </a:r>
            <a:r>
              <a:rPr lang="en-US" altLang="en-US" sz="2800" dirty="0" smtClean="0"/>
              <a:t> will the actions take place</a:t>
            </a:r>
          </a:p>
          <a:p>
            <a:r>
              <a:rPr lang="en-US" altLang="en-US" sz="2800" i="1" dirty="0" smtClean="0"/>
              <a:t>When</a:t>
            </a:r>
            <a:r>
              <a:rPr lang="en-US" altLang="en-US" sz="2800" dirty="0" smtClean="0"/>
              <a:t> and in what sequence will both the Safety Actions and the Emergency Actions happen</a:t>
            </a:r>
            <a:endParaRPr lang="en-US" altLang="en-US" sz="2800" dirty="0"/>
          </a:p>
        </p:txBody>
      </p:sp>
    </p:spTree>
    <p:extLst>
      <p:ext uri="{BB962C8B-B14F-4D97-AF65-F5344CB8AC3E}">
        <p14:creationId xmlns:p14="http://schemas.microsoft.com/office/powerpoint/2010/main" val="124159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333632" y="228600"/>
            <a:ext cx="11535280" cy="914400"/>
          </a:xfrm>
        </p:spPr>
        <p:txBody>
          <a:bodyPr>
            <a:normAutofit/>
          </a:bodyPr>
          <a:lstStyle/>
          <a:p>
            <a:pPr algn="ctr" eaLnBrk="1" hangingPunct="1"/>
            <a:r>
              <a:rPr lang="en-US" altLang="en-US" sz="4000" b="1"/>
              <a:t>OSHA Regulations</a:t>
            </a:r>
          </a:p>
        </p:txBody>
      </p:sp>
      <p:sp>
        <p:nvSpPr>
          <p:cNvPr id="5" name="Rectangle 8"/>
          <p:cNvSpPr>
            <a:spLocks noChangeArrowheads="1"/>
          </p:cNvSpPr>
          <p:nvPr/>
        </p:nvSpPr>
        <p:spPr bwMode="auto">
          <a:xfrm>
            <a:off x="2314832" y="1327960"/>
            <a:ext cx="7404100" cy="1107996"/>
          </a:xfrm>
          <a:prstGeom prst="rect">
            <a:avLst/>
          </a:prstGeom>
          <a:solidFill>
            <a:schemeClr val="tx1"/>
          </a:solidFill>
          <a:ln w="28575">
            <a:solidFill>
              <a:srgbClr val="FF0000"/>
            </a:solidFill>
          </a:ln>
        </p:spPr>
        <p:txBody>
          <a:bodyPr wrap="square" anchor="ctr">
            <a:spAutoFit/>
          </a:bodyPr>
          <a:lstStyle>
            <a:lvl1pPr>
              <a:spcBef>
                <a:spcPct val="20000"/>
              </a:spcBef>
              <a:buClr>
                <a:schemeClr val="hlink"/>
              </a:buClr>
              <a:buSzPct val="80000"/>
              <a:buFont typeface="Wingdings" charset="2"/>
              <a:buChar char="l"/>
              <a:tabLst>
                <a:tab pos="685800" algn="l"/>
              </a:tabLst>
              <a:defRPr sz="3200">
                <a:solidFill>
                  <a:schemeClr val="tx1"/>
                </a:solidFill>
                <a:latin typeface="Arial" charset="0"/>
                <a:ea typeface="Arial" charset="0"/>
                <a:cs typeface="Arial" charset="0"/>
              </a:defRPr>
            </a:lvl1pPr>
            <a:lvl2pPr marL="742950" indent="-285750">
              <a:spcBef>
                <a:spcPct val="20000"/>
              </a:spcBef>
              <a:buClr>
                <a:schemeClr val="accent1"/>
              </a:buClr>
              <a:buSzPct val="70000"/>
              <a:buFont typeface="Wingdings" charset="2"/>
              <a:buChar char="l"/>
              <a:tabLst>
                <a:tab pos="685800" algn="l"/>
              </a:tabLst>
              <a:defRPr sz="2800">
                <a:solidFill>
                  <a:schemeClr val="tx1"/>
                </a:solidFill>
                <a:latin typeface="Arial" charset="0"/>
                <a:ea typeface="Arial" charset="0"/>
                <a:cs typeface="Arial" charset="0"/>
              </a:defRPr>
            </a:lvl2pPr>
            <a:lvl3pPr marL="1143000" indent="-228600">
              <a:spcBef>
                <a:spcPct val="20000"/>
              </a:spcBef>
              <a:buClr>
                <a:schemeClr val="bg2"/>
              </a:buClr>
              <a:buSzPct val="65000"/>
              <a:buFont typeface="Wingdings" charset="2"/>
              <a:buChar char="l"/>
              <a:tabLst>
                <a:tab pos="685800" algn="l"/>
              </a:tabLst>
              <a:defRPr sz="2400">
                <a:solidFill>
                  <a:schemeClr val="tx1"/>
                </a:solidFill>
                <a:latin typeface="Arial" charset="0"/>
                <a:ea typeface="Arial" charset="0"/>
                <a:cs typeface="Arial" charset="0"/>
              </a:defRPr>
            </a:lvl3pPr>
            <a:lvl4pPr marL="1600200" indent="-228600">
              <a:spcBef>
                <a:spcPct val="20000"/>
              </a:spcBef>
              <a:buClr>
                <a:schemeClr val="hlink"/>
              </a:buClr>
              <a:buSzPct val="60000"/>
              <a:buFont typeface="Wingdings" charset="2"/>
              <a:buChar char="l"/>
              <a:tabLst>
                <a:tab pos="685800" algn="l"/>
              </a:tabLst>
              <a:defRPr sz="2000">
                <a:solidFill>
                  <a:schemeClr val="tx1"/>
                </a:solidFill>
                <a:latin typeface="Arial" charset="0"/>
                <a:ea typeface="Arial" charset="0"/>
                <a:cs typeface="Arial" charset="0"/>
              </a:defRPr>
            </a:lvl4pPr>
            <a:lvl5pPr marL="2057400" indent="-228600">
              <a:spcBef>
                <a:spcPct val="20000"/>
              </a:spcBef>
              <a:buClr>
                <a:schemeClr val="bg2"/>
              </a:buClr>
              <a:buSzPct val="40000"/>
              <a:buFont typeface="Wingdings" charset="2"/>
              <a:buChar char="l"/>
              <a:tabLst>
                <a:tab pos="685800" algn="l"/>
              </a:tabLst>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bg2"/>
              </a:buClr>
              <a:buSzPct val="40000"/>
              <a:buFont typeface="Wingdings" charset="2"/>
              <a:buChar char="l"/>
              <a:tabLst>
                <a:tab pos="685800" algn="l"/>
              </a:tabLst>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bg2"/>
              </a:buClr>
              <a:buSzPct val="40000"/>
              <a:buFont typeface="Wingdings" charset="2"/>
              <a:buChar char="l"/>
              <a:tabLst>
                <a:tab pos="685800" algn="l"/>
              </a:tabLst>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bg2"/>
              </a:buClr>
              <a:buSzPct val="40000"/>
              <a:buFont typeface="Wingdings" charset="2"/>
              <a:buChar char="l"/>
              <a:tabLst>
                <a:tab pos="685800" algn="l"/>
              </a:tabLst>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bg2"/>
              </a:buClr>
              <a:buSzPct val="40000"/>
              <a:buFont typeface="Wingdings" charset="2"/>
              <a:buChar char="l"/>
              <a:tabLst>
                <a:tab pos="685800" algn="l"/>
              </a:tabLst>
              <a:defRPr sz="2000">
                <a:solidFill>
                  <a:schemeClr val="tx1"/>
                </a:solidFill>
                <a:latin typeface="Arial" charset="0"/>
                <a:ea typeface="Arial" charset="0"/>
                <a:cs typeface="Arial" charset="0"/>
              </a:defRPr>
            </a:lvl9pPr>
          </a:lstStyle>
          <a:p>
            <a:pPr>
              <a:spcBef>
                <a:spcPct val="0"/>
              </a:spcBef>
              <a:buClrTx/>
              <a:buSzTx/>
              <a:buFontTx/>
              <a:buNone/>
            </a:pPr>
            <a:r>
              <a:rPr lang="en-US" altLang="en-US" sz="1800" b="1" smtClean="0">
                <a:solidFill>
                  <a:srgbClr val="FF0000"/>
                </a:solidFill>
              </a:rPr>
              <a:t>1910.269 </a:t>
            </a:r>
            <a:r>
              <a:rPr lang="en-US" altLang="en-US" sz="1800" b="1" dirty="0">
                <a:solidFill>
                  <a:srgbClr val="FF0000"/>
                </a:solidFill>
              </a:rPr>
              <a:t>(c) (2) </a:t>
            </a:r>
            <a:r>
              <a:rPr lang="en-US" altLang="en-US" sz="1800" b="1" dirty="0">
                <a:solidFill>
                  <a:srgbClr val="FF0000"/>
                </a:solidFill>
                <a:ea typeface="Times New Roman" charset="0"/>
                <a:cs typeface="Times New Roman" charset="0"/>
              </a:rPr>
              <a:t>Job Briefing.</a:t>
            </a:r>
            <a:endParaRPr lang="en-US" altLang="en-US" sz="1800" dirty="0">
              <a:solidFill>
                <a:srgbClr val="FF0000"/>
              </a:solidFill>
            </a:endParaRPr>
          </a:p>
          <a:p>
            <a:pPr>
              <a:spcBef>
                <a:spcPct val="0"/>
              </a:spcBef>
              <a:buClrTx/>
              <a:buSzTx/>
              <a:buFontTx/>
              <a:buNone/>
            </a:pPr>
            <a:r>
              <a:rPr lang="en-US" altLang="en-US" sz="1600" i="1" dirty="0">
                <a:solidFill>
                  <a:srgbClr val="FF0000"/>
                </a:solidFill>
              </a:rPr>
              <a:t>Subjects to be covered</a:t>
            </a:r>
            <a:r>
              <a:rPr lang="en-US" altLang="en-US" sz="1600" dirty="0">
                <a:solidFill>
                  <a:srgbClr val="FF0000"/>
                </a:solidFill>
              </a:rPr>
              <a:t>. The briefing shall cover at least the following subjects: hazards associated with the job, work procedures involved, special precautions, energy-source controls, and personal protective equipment requirements.</a:t>
            </a:r>
          </a:p>
        </p:txBody>
      </p:sp>
      <p:sp>
        <p:nvSpPr>
          <p:cNvPr id="6" name="Rectangle 9"/>
          <p:cNvSpPr>
            <a:spLocks noChangeArrowheads="1"/>
          </p:cNvSpPr>
          <p:nvPr/>
        </p:nvSpPr>
        <p:spPr bwMode="auto">
          <a:xfrm>
            <a:off x="2322770" y="2842038"/>
            <a:ext cx="7396162" cy="1354217"/>
          </a:xfrm>
          <a:prstGeom prst="rect">
            <a:avLst/>
          </a:prstGeom>
          <a:solidFill>
            <a:schemeClr val="tx1"/>
          </a:solidFill>
          <a:ln w="28575">
            <a:solidFill>
              <a:srgbClr val="FF0000"/>
            </a:solidFill>
          </a:ln>
        </p:spPr>
        <p:txBody>
          <a:bodyPr wrap="square" anchor="ctr">
            <a:spAutoFit/>
          </a:bodyPr>
          <a:lstStyle>
            <a:lvl1pPr>
              <a:spcBef>
                <a:spcPct val="20000"/>
              </a:spcBef>
              <a:buClr>
                <a:schemeClr val="hlink"/>
              </a:buClr>
              <a:buSzPct val="80000"/>
              <a:buFont typeface="Wingdings" charset="2"/>
              <a:buChar char="l"/>
              <a:defRPr sz="3200">
                <a:solidFill>
                  <a:schemeClr val="tx1"/>
                </a:solidFill>
                <a:latin typeface="Arial" charset="0"/>
                <a:ea typeface="Arial" charset="0"/>
                <a:cs typeface="Arial" charset="0"/>
              </a:defRPr>
            </a:lvl1pPr>
            <a:lvl2pPr marL="742950" indent="-285750">
              <a:spcBef>
                <a:spcPct val="20000"/>
              </a:spcBef>
              <a:buClr>
                <a:schemeClr val="accent1"/>
              </a:buClr>
              <a:buSzPct val="70000"/>
              <a:buFont typeface="Wingdings" charset="2"/>
              <a:buChar char="l"/>
              <a:defRPr sz="2800">
                <a:solidFill>
                  <a:schemeClr val="tx1"/>
                </a:solidFill>
                <a:latin typeface="Arial" charset="0"/>
                <a:ea typeface="Arial" charset="0"/>
                <a:cs typeface="Arial" charset="0"/>
              </a:defRPr>
            </a:lvl2pPr>
            <a:lvl3pPr marL="1143000" indent="-228600">
              <a:spcBef>
                <a:spcPct val="20000"/>
              </a:spcBef>
              <a:buClr>
                <a:schemeClr val="bg2"/>
              </a:buClr>
              <a:buSzPct val="65000"/>
              <a:buFont typeface="Wingdings" charset="2"/>
              <a:buChar char="l"/>
              <a:defRPr sz="2400">
                <a:solidFill>
                  <a:schemeClr val="tx1"/>
                </a:solidFill>
                <a:latin typeface="Arial" charset="0"/>
                <a:ea typeface="Arial" charset="0"/>
                <a:cs typeface="Arial"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Arial" charset="0"/>
                <a:cs typeface="Arial" charset="0"/>
              </a:defRPr>
            </a:lvl4pPr>
            <a:lvl5pPr marL="2057400" indent="-228600">
              <a:spcBef>
                <a:spcPct val="20000"/>
              </a:spcBef>
              <a:buClr>
                <a:schemeClr val="bg2"/>
              </a:buClr>
              <a:buSzPct val="40000"/>
              <a:buFont typeface="Wingdings" charset="2"/>
              <a:buChar char="l"/>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9pPr>
          </a:lstStyle>
          <a:p>
            <a:pPr>
              <a:spcBef>
                <a:spcPct val="0"/>
              </a:spcBef>
              <a:buClrTx/>
              <a:buSzTx/>
              <a:buFontTx/>
              <a:buNone/>
            </a:pPr>
            <a:r>
              <a:rPr lang="en-US" altLang="en-US" sz="1800" b="1" dirty="0">
                <a:solidFill>
                  <a:srgbClr val="FF0000"/>
                </a:solidFill>
                <a:ea typeface="Times New Roman" charset="0"/>
                <a:cs typeface="Times New Roman" charset="0"/>
              </a:rPr>
              <a:t>1910.269 (b) (1) &amp; (</a:t>
            </a:r>
            <a:r>
              <a:rPr lang="en-US" altLang="en-US" sz="1800" b="1" dirty="0" err="1">
                <a:solidFill>
                  <a:srgbClr val="FF0000"/>
                </a:solidFill>
                <a:ea typeface="Times New Roman" charset="0"/>
                <a:cs typeface="Times New Roman" charset="0"/>
              </a:rPr>
              <a:t>i</a:t>
            </a:r>
            <a:r>
              <a:rPr lang="en-US" altLang="en-US" sz="1800" b="1" dirty="0">
                <a:solidFill>
                  <a:srgbClr val="FF0000"/>
                </a:solidFill>
                <a:ea typeface="Times New Roman" charset="0"/>
                <a:cs typeface="Times New Roman" charset="0"/>
              </a:rPr>
              <a:t>) &amp; (ii):</a:t>
            </a:r>
            <a:endParaRPr lang="en-US" altLang="en-US" sz="1800" dirty="0">
              <a:solidFill>
                <a:srgbClr val="FF0000"/>
              </a:solidFill>
            </a:endParaRPr>
          </a:p>
          <a:p>
            <a:pPr>
              <a:spcBef>
                <a:spcPct val="0"/>
              </a:spcBef>
              <a:buClrTx/>
              <a:buSzTx/>
              <a:buFontTx/>
              <a:buNone/>
            </a:pPr>
            <a:r>
              <a:rPr lang="en-US" altLang="en-US" sz="1600" i="1" dirty="0">
                <a:solidFill>
                  <a:srgbClr val="FF0000"/>
                </a:solidFill>
              </a:rPr>
              <a:t>First-aid training</a:t>
            </a:r>
            <a:r>
              <a:rPr lang="en-US" altLang="en-US" sz="1600" dirty="0">
                <a:solidFill>
                  <a:srgbClr val="FF0000"/>
                </a:solidFill>
              </a:rPr>
              <a:t>. When employees are performing work on, or associated with, exposed lines or equipment energized at 50 volts or more, persons with first-aid training shall be available as follows: For field work involving two or more employees at a work location, at least two trained persons shall be available. </a:t>
            </a:r>
          </a:p>
        </p:txBody>
      </p:sp>
      <p:sp>
        <p:nvSpPr>
          <p:cNvPr id="7" name="Rectangle 8"/>
          <p:cNvSpPr>
            <a:spLocks noChangeArrowheads="1"/>
          </p:cNvSpPr>
          <p:nvPr/>
        </p:nvSpPr>
        <p:spPr bwMode="auto">
          <a:xfrm>
            <a:off x="2314832" y="4602337"/>
            <a:ext cx="7404100" cy="1846659"/>
          </a:xfrm>
          <a:prstGeom prst="rect">
            <a:avLst/>
          </a:prstGeom>
          <a:solidFill>
            <a:schemeClr val="tx1"/>
          </a:solidFill>
          <a:ln w="28575">
            <a:solidFill>
              <a:srgbClr val="FF0000"/>
            </a:solidFill>
          </a:ln>
          <a:effectLst/>
        </p:spPr>
        <p:txBody>
          <a:bodyPr anchor="ctr">
            <a:spAutoFit/>
          </a:bodyPr>
          <a:lstStyle>
            <a:lvl1pPr>
              <a:spcBef>
                <a:spcPct val="20000"/>
              </a:spcBef>
              <a:buClr>
                <a:schemeClr val="hlink"/>
              </a:buClr>
              <a:buSzPct val="80000"/>
              <a:buFont typeface="Wingdings" charset="2"/>
              <a:buChar char="l"/>
              <a:defRPr sz="3200">
                <a:solidFill>
                  <a:schemeClr val="tx1"/>
                </a:solidFill>
                <a:latin typeface="Arial" charset="0"/>
                <a:ea typeface="Arial" charset="0"/>
                <a:cs typeface="Arial" charset="0"/>
              </a:defRPr>
            </a:lvl1pPr>
            <a:lvl2pPr marL="742950" indent="-285750">
              <a:spcBef>
                <a:spcPct val="20000"/>
              </a:spcBef>
              <a:buClr>
                <a:schemeClr val="accent1"/>
              </a:buClr>
              <a:buSzPct val="70000"/>
              <a:buFont typeface="Wingdings" charset="2"/>
              <a:buChar char="l"/>
              <a:defRPr sz="2800">
                <a:solidFill>
                  <a:schemeClr val="tx1"/>
                </a:solidFill>
                <a:latin typeface="Arial" charset="0"/>
                <a:ea typeface="Arial" charset="0"/>
                <a:cs typeface="Arial" charset="0"/>
              </a:defRPr>
            </a:lvl2pPr>
            <a:lvl3pPr marL="1143000" indent="-228600">
              <a:spcBef>
                <a:spcPct val="20000"/>
              </a:spcBef>
              <a:buClr>
                <a:schemeClr val="bg2"/>
              </a:buClr>
              <a:buSzPct val="65000"/>
              <a:buFont typeface="Wingdings" charset="2"/>
              <a:buChar char="l"/>
              <a:defRPr sz="2400">
                <a:solidFill>
                  <a:schemeClr val="tx1"/>
                </a:solidFill>
                <a:latin typeface="Arial" charset="0"/>
                <a:ea typeface="Arial" charset="0"/>
                <a:cs typeface="Arial"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Arial" charset="0"/>
                <a:cs typeface="Arial" charset="0"/>
              </a:defRPr>
            </a:lvl4pPr>
            <a:lvl5pPr marL="2057400" indent="-228600">
              <a:spcBef>
                <a:spcPct val="20000"/>
              </a:spcBef>
              <a:buClr>
                <a:schemeClr val="bg2"/>
              </a:buClr>
              <a:buSzPct val="40000"/>
              <a:buFont typeface="Wingdings" charset="2"/>
              <a:buChar char="l"/>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9pPr>
          </a:lstStyle>
          <a:p>
            <a:pPr>
              <a:spcBef>
                <a:spcPct val="0"/>
              </a:spcBef>
              <a:buClrTx/>
              <a:buSzTx/>
              <a:buFontTx/>
              <a:buNone/>
            </a:pPr>
            <a:r>
              <a:rPr lang="en-US" altLang="en-US" sz="1800" b="1" dirty="0">
                <a:solidFill>
                  <a:srgbClr val="FF0000"/>
                </a:solidFill>
              </a:rPr>
              <a:t>1926.50 (c)</a:t>
            </a:r>
            <a:endParaRPr lang="en-US" altLang="en-US" sz="1800" dirty="0">
              <a:solidFill>
                <a:srgbClr val="FF0000"/>
              </a:solidFill>
            </a:endParaRPr>
          </a:p>
          <a:p>
            <a:pPr>
              <a:spcBef>
                <a:spcPct val="0"/>
              </a:spcBef>
              <a:buClrTx/>
              <a:buSzTx/>
              <a:buFontTx/>
              <a:buNone/>
            </a:pPr>
            <a:r>
              <a:rPr lang="en-US" altLang="en-US" sz="1600" dirty="0">
                <a:solidFill>
                  <a:srgbClr val="FF0000"/>
                </a:solidFill>
              </a:rPr>
              <a:t>In the absence of an infirmary, clinic, hospital, or physician, that is reasonably accessible in terms of time and distance to the worksite, which is available for the treatment of injured employees, a person who has a valid certificate in first-aid training from the U.S. Bureau of Mines, the American Red Cross, or equivalent training that can be verified by </a:t>
            </a:r>
          </a:p>
          <a:p>
            <a:pPr>
              <a:spcBef>
                <a:spcPct val="0"/>
              </a:spcBef>
              <a:buClrTx/>
              <a:buSzTx/>
              <a:buFontTx/>
              <a:buNone/>
            </a:pPr>
            <a:r>
              <a:rPr lang="en-US" altLang="en-US" sz="1600" dirty="0">
                <a:solidFill>
                  <a:srgbClr val="FF0000"/>
                </a:solidFill>
              </a:rPr>
              <a:t>documentary evidence, shall be available at the worksite to render first aid. </a:t>
            </a:r>
          </a:p>
        </p:txBody>
      </p:sp>
    </p:spTree>
    <p:extLst>
      <p:ext uri="{BB962C8B-B14F-4D97-AF65-F5344CB8AC3E}">
        <p14:creationId xmlns:p14="http://schemas.microsoft.com/office/powerpoint/2010/main" val="49283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Grp="1" noChangeArrowheads="1"/>
          </p:cNvSpPr>
          <p:nvPr>
            <p:ph type="title"/>
          </p:nvPr>
        </p:nvSpPr>
        <p:spPr>
          <a:xfrm>
            <a:off x="203200" y="228600"/>
            <a:ext cx="11665712" cy="914400"/>
          </a:xfrm>
        </p:spPr>
        <p:txBody>
          <a:bodyPr>
            <a:normAutofit/>
          </a:bodyPr>
          <a:lstStyle/>
          <a:p>
            <a:pPr algn="ctr" eaLnBrk="1" hangingPunct="1">
              <a:defRPr/>
            </a:pPr>
            <a:r>
              <a:rPr lang="en-US" altLang="en-US" sz="4000" b="1" dirty="0" smtClean="0"/>
              <a:t>Any Questions?</a:t>
            </a:r>
          </a:p>
        </p:txBody>
      </p:sp>
      <p:pic>
        <p:nvPicPr>
          <p:cNvPr id="5" name="Picture 4"/>
          <p:cNvPicPr>
            <a:picLocks noChangeAspect="1"/>
          </p:cNvPicPr>
          <p:nvPr/>
        </p:nvPicPr>
        <p:blipFill>
          <a:blip r:embed="rId4"/>
          <a:stretch>
            <a:fillRect/>
          </a:stretch>
        </p:blipFill>
        <p:spPr>
          <a:xfrm>
            <a:off x="7982465" y="2039114"/>
            <a:ext cx="3808124" cy="3245184"/>
          </a:xfrm>
          <a:prstGeom prst="rect">
            <a:avLst/>
          </a:prstGeom>
        </p:spPr>
      </p:pic>
      <p:sp>
        <p:nvSpPr>
          <p:cNvPr id="7" name="Rectangle 3"/>
          <p:cNvSpPr txBox="1">
            <a:spLocks noChangeArrowheads="1"/>
          </p:cNvSpPr>
          <p:nvPr/>
        </p:nvSpPr>
        <p:spPr>
          <a:xfrm>
            <a:off x="609600" y="1451906"/>
            <a:ext cx="7372865" cy="4419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altLang="en-US" sz="2800" b="1" cap="none" dirty="0" smtClean="0"/>
              <a:t>Do you have any questions about:</a:t>
            </a:r>
          </a:p>
          <a:p>
            <a:pPr lvl="1"/>
            <a:r>
              <a:rPr lang="en-US" altLang="en-US" sz="2400" cap="none" dirty="0" smtClean="0"/>
              <a:t>What an Emergency Action Plan is?</a:t>
            </a:r>
          </a:p>
          <a:p>
            <a:pPr lvl="1"/>
            <a:r>
              <a:rPr lang="en-US" altLang="en-US" sz="2400" cap="none" dirty="0" smtClean="0"/>
              <a:t>When an Emergency Action Plan is required?</a:t>
            </a:r>
          </a:p>
          <a:p>
            <a:pPr lvl="1"/>
            <a:r>
              <a:rPr lang="en-US" altLang="en-US" sz="2400" cap="none" dirty="0" smtClean="0"/>
              <a:t>How to develop an Emergency Action Plan?</a:t>
            </a:r>
          </a:p>
          <a:p>
            <a:pPr lvl="1"/>
            <a:r>
              <a:rPr lang="en-US" altLang="en-US" sz="2400" cap="none" dirty="0" smtClean="0"/>
              <a:t>How to communicate an Emergency Action Plan?</a:t>
            </a:r>
            <a:endParaRPr lang="en-US" altLang="en-US" sz="2400" cap="none" dirty="0"/>
          </a:p>
        </p:txBody>
      </p:sp>
    </p:spTree>
    <p:extLst>
      <p:ext uri="{BB962C8B-B14F-4D97-AF65-F5344CB8AC3E}">
        <p14:creationId xmlns:p14="http://schemas.microsoft.com/office/powerpoint/2010/main" val="48493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270933" y="228600"/>
            <a:ext cx="11597979" cy="914400"/>
          </a:xfrm>
        </p:spPr>
        <p:txBody>
          <a:bodyPr>
            <a:normAutofit/>
          </a:bodyPr>
          <a:lstStyle/>
          <a:p>
            <a:pPr algn="ctr" eaLnBrk="1" hangingPunct="1"/>
            <a:r>
              <a:rPr lang="en-US" altLang="en-US" sz="4000" b="1" dirty="0"/>
              <a:t>Introduction</a:t>
            </a:r>
          </a:p>
        </p:txBody>
      </p:sp>
      <p:sp>
        <p:nvSpPr>
          <p:cNvPr id="5" name="Rectangle 3"/>
          <p:cNvSpPr txBox="1">
            <a:spLocks noChangeArrowheads="1"/>
          </p:cNvSpPr>
          <p:nvPr/>
        </p:nvSpPr>
        <p:spPr>
          <a:xfrm>
            <a:off x="451556" y="2731910"/>
            <a:ext cx="11417356" cy="328788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990600" lvl="1" indent="-533400">
              <a:buFont typeface="Wingdings" panose="05000000000000000000" pitchFamily="2" charset="2"/>
              <a:buChar char="l"/>
              <a:defRPr/>
            </a:pPr>
            <a:r>
              <a:rPr lang="en-US" sz="2400" cap="none" dirty="0" smtClean="0">
                <a:latin typeface="Times New Roman" pitchFamily="18" charset="0"/>
                <a:cs typeface="Times New Roman" pitchFamily="18" charset="0"/>
              </a:rPr>
              <a:t>Employee Injuries on the job</a:t>
            </a:r>
          </a:p>
          <a:p>
            <a:pPr marL="990600" lvl="1" indent="-533400">
              <a:buFont typeface="Wingdings" panose="05000000000000000000" pitchFamily="2" charset="2"/>
              <a:buChar char="l"/>
              <a:defRPr/>
            </a:pPr>
            <a:r>
              <a:rPr lang="en-US" sz="2400" cap="none" dirty="0" smtClean="0">
                <a:latin typeface="Times New Roman" pitchFamily="18" charset="0"/>
                <a:cs typeface="Times New Roman" pitchFamily="18" charset="0"/>
              </a:rPr>
              <a:t>Fires, flashes and explosions</a:t>
            </a:r>
          </a:p>
          <a:p>
            <a:pPr marL="990600" lvl="1" indent="-533400">
              <a:buFont typeface="Wingdings" panose="05000000000000000000" pitchFamily="2" charset="2"/>
              <a:buChar char="l"/>
              <a:defRPr/>
            </a:pPr>
            <a:r>
              <a:rPr lang="en-US" sz="2400" cap="none" dirty="0" smtClean="0">
                <a:latin typeface="Times New Roman" pitchFamily="18" charset="0"/>
                <a:cs typeface="Times New Roman" pitchFamily="18" charset="0"/>
              </a:rPr>
              <a:t>Chemical / Atmospheric emergencies</a:t>
            </a:r>
          </a:p>
          <a:p>
            <a:pPr marL="990600" lvl="1" indent="-533400">
              <a:buFont typeface="Wingdings" panose="05000000000000000000" pitchFamily="2" charset="2"/>
              <a:buChar char="l"/>
              <a:defRPr/>
            </a:pPr>
            <a:r>
              <a:rPr lang="en-US" sz="2400" cap="none" dirty="0" smtClean="0">
                <a:latin typeface="Times New Roman" pitchFamily="18" charset="0"/>
                <a:cs typeface="Times New Roman" pitchFamily="18" charset="0"/>
              </a:rPr>
              <a:t>Hazardous waste emergencies</a:t>
            </a:r>
          </a:p>
          <a:p>
            <a:pPr marL="990600" lvl="1" indent="-533400">
              <a:buFont typeface="Wingdings" panose="05000000000000000000" pitchFamily="2" charset="2"/>
              <a:buChar char="l"/>
              <a:defRPr/>
            </a:pPr>
            <a:r>
              <a:rPr lang="en-US" sz="2400" cap="none" dirty="0" smtClean="0">
                <a:latin typeface="Times New Roman" pitchFamily="18" charset="0"/>
                <a:cs typeface="Times New Roman" pitchFamily="18" charset="0"/>
              </a:rPr>
              <a:t>Vehicle accidents</a:t>
            </a:r>
          </a:p>
        </p:txBody>
      </p:sp>
      <p:sp>
        <p:nvSpPr>
          <p:cNvPr id="7" name="Rectangle 6"/>
          <p:cNvSpPr/>
          <p:nvPr/>
        </p:nvSpPr>
        <p:spPr>
          <a:xfrm>
            <a:off x="451556" y="1330615"/>
            <a:ext cx="11417356" cy="1384995"/>
          </a:xfrm>
          <a:prstGeom prst="rect">
            <a:avLst/>
          </a:prstGeom>
        </p:spPr>
        <p:txBody>
          <a:bodyPr wrap="square">
            <a:spAutoFit/>
          </a:bodyPr>
          <a:lstStyle/>
          <a:p>
            <a:pPr marL="182880" lvl="1" indent="0" algn="ctr">
              <a:buFont typeface="Wingdings" panose="05000000000000000000" pitchFamily="2" charset="2"/>
              <a:buNone/>
              <a:defRPr/>
            </a:pPr>
            <a:r>
              <a:rPr lang="en-US" sz="2800" b="1" dirty="0">
                <a:gradFill>
                  <a:gsLst>
                    <a:gs pos="0">
                      <a:schemeClr val="tx1"/>
                    </a:gs>
                    <a:gs pos="100000">
                      <a:schemeClr val="tx1">
                        <a:lumMod val="75000"/>
                      </a:schemeClr>
                    </a:gs>
                  </a:gsLst>
                  <a:lin ang="5580000" scaled="0"/>
                </a:gradFill>
                <a:effectLst>
                  <a:outerShdw blurRad="44450" dist="12700" dir="14040000" algn="ctr" rotWithShape="0">
                    <a:srgbClr val="000000">
                      <a:alpha val="20000"/>
                    </a:srgbClr>
                  </a:outerShdw>
                </a:effectLst>
              </a:rPr>
              <a:t>Effective safety and health programs for mobile workforce personnel should include the development of Emergency Action Plans (EAP’s) in the event of:</a:t>
            </a:r>
          </a:p>
        </p:txBody>
      </p:sp>
    </p:spTree>
    <p:extLst>
      <p:ext uri="{BB962C8B-B14F-4D97-AF65-F5344CB8AC3E}">
        <p14:creationId xmlns:p14="http://schemas.microsoft.com/office/powerpoint/2010/main" val="48128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224852" y="228599"/>
            <a:ext cx="11644060" cy="1135505"/>
          </a:xfrm>
        </p:spPr>
        <p:txBody>
          <a:bodyPr>
            <a:normAutofit/>
          </a:bodyPr>
          <a:lstStyle/>
          <a:p>
            <a:pPr algn="ctr" eaLnBrk="1" hangingPunct="1"/>
            <a:r>
              <a:rPr lang="en-US" altLang="en-US" sz="4000" b="1" dirty="0"/>
              <a:t>Session Objectives</a:t>
            </a:r>
          </a:p>
        </p:txBody>
      </p:sp>
      <p:sp>
        <p:nvSpPr>
          <p:cNvPr id="6" name="Rectangle 3"/>
          <p:cNvSpPr txBox="1">
            <a:spLocks noChangeArrowheads="1"/>
          </p:cNvSpPr>
          <p:nvPr/>
        </p:nvSpPr>
        <p:spPr>
          <a:xfrm>
            <a:off x="224852" y="2583037"/>
            <a:ext cx="11644060" cy="252709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r>
              <a:rPr lang="en-US" altLang="en-US" sz="2400" cap="none" dirty="0" smtClean="0"/>
              <a:t>Explain the importance of Emergency Action Plans</a:t>
            </a:r>
          </a:p>
          <a:p>
            <a:pPr lvl="1"/>
            <a:r>
              <a:rPr lang="en-US" altLang="en-US" sz="2400" cap="none" dirty="0" smtClean="0"/>
              <a:t>Describe how to establish an EAP for each job site</a:t>
            </a:r>
          </a:p>
          <a:p>
            <a:pPr lvl="1"/>
            <a:r>
              <a:rPr lang="en-US" altLang="en-US" sz="2400" cap="none" dirty="0" smtClean="0"/>
              <a:t>Demonstrate how to include a job-site specific EAP into a Pre-Job Briefing or ‘Tailgate’ Meeting</a:t>
            </a:r>
            <a:endParaRPr lang="en-US" altLang="en-US" sz="2400" cap="none" dirty="0"/>
          </a:p>
        </p:txBody>
      </p:sp>
      <p:sp>
        <p:nvSpPr>
          <p:cNvPr id="7" name="Rectangle 6"/>
          <p:cNvSpPr/>
          <p:nvPr/>
        </p:nvSpPr>
        <p:spPr>
          <a:xfrm>
            <a:off x="224852" y="1880640"/>
            <a:ext cx="11644060" cy="461665"/>
          </a:xfrm>
          <a:prstGeom prst="rect">
            <a:avLst/>
          </a:prstGeom>
        </p:spPr>
        <p:txBody>
          <a:bodyPr wrap="square">
            <a:spAutoFit/>
          </a:bodyPr>
          <a:lstStyle/>
          <a:p>
            <a:pPr lvl="0" algn="ctr"/>
            <a:r>
              <a:rPr lang="en-US" altLang="en-US" sz="2400" b="1" dirty="0">
                <a:gradFill>
                  <a:gsLst>
                    <a:gs pos="0">
                      <a:schemeClr val="tx1"/>
                    </a:gs>
                    <a:gs pos="100000">
                      <a:schemeClr val="tx1">
                        <a:lumMod val="75000"/>
                      </a:schemeClr>
                    </a:gs>
                  </a:gsLst>
                  <a:lin ang="5580000" scaled="0"/>
                </a:gradFill>
              </a:rPr>
              <a:t>After this training you should be able to:</a:t>
            </a:r>
          </a:p>
        </p:txBody>
      </p:sp>
    </p:spTree>
    <p:extLst>
      <p:ext uri="{BB962C8B-B14F-4D97-AF65-F5344CB8AC3E}">
        <p14:creationId xmlns:p14="http://schemas.microsoft.com/office/powerpoint/2010/main" val="44586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4"/>
          <p:cNvSpPr>
            <a:spLocks noGrp="1" noChangeArrowheads="1"/>
          </p:cNvSpPr>
          <p:nvPr>
            <p:ph type="title"/>
          </p:nvPr>
        </p:nvSpPr>
        <p:spPr>
          <a:xfrm>
            <a:off x="195263" y="228600"/>
            <a:ext cx="11673649" cy="914400"/>
          </a:xfrm>
        </p:spPr>
        <p:txBody>
          <a:bodyPr>
            <a:normAutofit/>
          </a:bodyPr>
          <a:lstStyle/>
          <a:p>
            <a:pPr algn="ctr" eaLnBrk="1" hangingPunct="1"/>
            <a:r>
              <a:rPr lang="en-US" altLang="en-US" sz="4000" b="1" dirty="0"/>
              <a:t>Elements of An Emergency Action Plan</a:t>
            </a:r>
          </a:p>
        </p:txBody>
      </p:sp>
      <p:sp>
        <p:nvSpPr>
          <p:cNvPr id="5" name="Text Placeholder 7"/>
          <p:cNvSpPr txBox="1">
            <a:spLocks/>
          </p:cNvSpPr>
          <p:nvPr/>
        </p:nvSpPr>
        <p:spPr>
          <a:xfrm>
            <a:off x="628850" y="1639101"/>
            <a:ext cx="6262838" cy="341135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514350" indent="-514350">
              <a:buFont typeface="Arial" charset="0"/>
              <a:buAutoNum type="arabicPeriod"/>
            </a:pPr>
            <a:r>
              <a:rPr lang="en-US" altLang="en-US" sz="2400" cap="none" dirty="0" smtClean="0"/>
              <a:t>Hazard Assessment</a:t>
            </a:r>
          </a:p>
          <a:p>
            <a:pPr marL="514350" indent="-514350">
              <a:buFont typeface="Arial" charset="0"/>
              <a:buAutoNum type="arabicPeriod"/>
            </a:pPr>
            <a:r>
              <a:rPr lang="en-US" altLang="en-US" sz="2400" cap="none" dirty="0" smtClean="0"/>
              <a:t>Preventive Safety Actions</a:t>
            </a:r>
          </a:p>
          <a:p>
            <a:pPr marL="514350" indent="-514350">
              <a:buFont typeface="Arial" charset="0"/>
              <a:buAutoNum type="arabicPeriod"/>
            </a:pPr>
            <a:r>
              <a:rPr lang="en-US" altLang="en-US" sz="2400" cap="none" dirty="0" smtClean="0"/>
              <a:t>Communicating the Plan</a:t>
            </a:r>
          </a:p>
          <a:p>
            <a:pPr marL="514350" indent="-514350">
              <a:buFont typeface="Arial" charset="0"/>
              <a:buAutoNum type="arabicPeriod"/>
            </a:pPr>
            <a:r>
              <a:rPr lang="en-US" altLang="en-US" sz="2400" cap="none" dirty="0" smtClean="0"/>
              <a:t>Responsibilities for the Plan </a:t>
            </a:r>
            <a:endParaRPr lang="en-US" altLang="en-US" sz="2400" cap="none" dirty="0"/>
          </a:p>
        </p:txBody>
      </p:sp>
      <p:pic>
        <p:nvPicPr>
          <p:cNvPr id="6" name="Picture 46" descr="Figure 3-7"/>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6959066" y="1799923"/>
            <a:ext cx="4631610" cy="308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978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title"/>
          </p:nvPr>
        </p:nvSpPr>
        <p:spPr>
          <a:xfrm>
            <a:off x="279133" y="228600"/>
            <a:ext cx="11589779" cy="914400"/>
          </a:xfrm>
        </p:spPr>
        <p:txBody>
          <a:bodyPr>
            <a:normAutofit/>
          </a:bodyPr>
          <a:lstStyle/>
          <a:p>
            <a:pPr algn="ctr" eaLnBrk="1" hangingPunct="1"/>
            <a:r>
              <a:rPr lang="en-US" altLang="en-US" sz="4000" b="1" dirty="0"/>
              <a:t>Hazard Assessment</a:t>
            </a:r>
          </a:p>
        </p:txBody>
      </p:sp>
      <p:sp>
        <p:nvSpPr>
          <p:cNvPr id="5" name="Rectangle 6"/>
          <p:cNvSpPr txBox="1">
            <a:spLocks noChangeArrowheads="1"/>
          </p:cNvSpPr>
          <p:nvPr/>
        </p:nvSpPr>
        <p:spPr>
          <a:xfrm>
            <a:off x="1029229" y="2812784"/>
            <a:ext cx="4580239" cy="314746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lvl="1" indent="0"/>
            <a:r>
              <a:rPr lang="en-US" altLang="en-US" sz="2400" cap="none" dirty="0" smtClean="0"/>
              <a:t>Electrical</a:t>
            </a:r>
          </a:p>
          <a:p>
            <a:pPr marL="0" lvl="1" indent="0"/>
            <a:r>
              <a:rPr lang="en-US" altLang="en-US" sz="2400" cap="none" dirty="0" smtClean="0"/>
              <a:t>Traffic</a:t>
            </a:r>
          </a:p>
          <a:p>
            <a:pPr marL="0" lvl="1" indent="0"/>
            <a:r>
              <a:rPr lang="en-US" altLang="en-US" sz="2400" cap="none" dirty="0" smtClean="0"/>
              <a:t>Falls, Falling Objects</a:t>
            </a:r>
          </a:p>
          <a:p>
            <a:pPr marL="0" lvl="1" indent="0"/>
            <a:r>
              <a:rPr lang="en-US" altLang="en-US" sz="2400" cap="none" dirty="0" smtClean="0"/>
              <a:t>Crushing / Struck-by Injuries</a:t>
            </a:r>
          </a:p>
          <a:p>
            <a:pPr marL="0" lvl="1" indent="0"/>
            <a:r>
              <a:rPr lang="en-US" altLang="en-US" sz="2400" cap="none" dirty="0" smtClean="0"/>
              <a:t>Atmospheric</a:t>
            </a: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8704" y="2453510"/>
            <a:ext cx="2559302" cy="3417229"/>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805" y="3118117"/>
            <a:ext cx="2263319" cy="3109619"/>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79133" y="1383160"/>
            <a:ext cx="11589779" cy="892552"/>
          </a:xfrm>
          <a:prstGeom prst="rect">
            <a:avLst/>
          </a:prstGeom>
        </p:spPr>
        <p:txBody>
          <a:bodyPr wrap="square">
            <a:spAutoFit/>
          </a:bodyPr>
          <a:lstStyle/>
          <a:p>
            <a:pPr marL="0" lvl="1" indent="0" algn="ctr">
              <a:buFont typeface="Wingdings" charset="2"/>
              <a:buNone/>
            </a:pPr>
            <a:r>
              <a:rPr lang="en-US" altLang="en-US" sz="2600" b="1" dirty="0">
                <a:gradFill>
                  <a:gsLst>
                    <a:gs pos="0">
                      <a:schemeClr val="tx1"/>
                    </a:gs>
                    <a:gs pos="100000">
                      <a:schemeClr val="tx1">
                        <a:lumMod val="75000"/>
                      </a:schemeClr>
                    </a:gs>
                  </a:gsLst>
                  <a:lin ang="5580000" scaled="0"/>
                </a:gradFill>
              </a:rPr>
              <a:t>Most powerline crews are mobile and every job-site can present a different series of potential hazards:</a:t>
            </a:r>
          </a:p>
        </p:txBody>
      </p:sp>
    </p:spTree>
    <p:extLst>
      <p:ext uri="{BB962C8B-B14F-4D97-AF65-F5344CB8AC3E}">
        <p14:creationId xmlns:p14="http://schemas.microsoft.com/office/powerpoint/2010/main" val="1139207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0"/>
          <p:cNvSpPr>
            <a:spLocks noGrp="1" noChangeArrowheads="1"/>
          </p:cNvSpPr>
          <p:nvPr>
            <p:ph type="title"/>
          </p:nvPr>
        </p:nvSpPr>
        <p:spPr>
          <a:xfrm>
            <a:off x="195263" y="228600"/>
            <a:ext cx="11673649" cy="914400"/>
          </a:xfrm>
        </p:spPr>
        <p:txBody>
          <a:bodyPr>
            <a:normAutofit/>
          </a:bodyPr>
          <a:lstStyle/>
          <a:p>
            <a:pPr algn="ctr" eaLnBrk="1" hangingPunct="1"/>
            <a:r>
              <a:rPr lang="en-US" altLang="en-US" sz="4000" b="1" dirty="0"/>
              <a:t>Hazard Assessment</a:t>
            </a:r>
          </a:p>
        </p:txBody>
      </p:sp>
      <p:sp>
        <p:nvSpPr>
          <p:cNvPr id="5" name="Text Placeholder 7"/>
          <p:cNvSpPr txBox="1">
            <a:spLocks/>
          </p:cNvSpPr>
          <p:nvPr/>
        </p:nvSpPr>
        <p:spPr>
          <a:xfrm>
            <a:off x="609600" y="1451906"/>
            <a:ext cx="11259312" cy="4419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altLang="en-US" sz="2600" cap="none" dirty="0" smtClean="0"/>
              <a:t>Hazard Assessments are </a:t>
            </a:r>
            <a:r>
              <a:rPr lang="en-US" altLang="en-US" sz="2600" i="1" cap="none" dirty="0" smtClean="0"/>
              <a:t>Job-Site Specific</a:t>
            </a:r>
            <a:r>
              <a:rPr lang="en-US" altLang="en-US" sz="2600" cap="none" dirty="0" smtClean="0"/>
              <a:t> – each location has its own</a:t>
            </a:r>
          </a:p>
          <a:p>
            <a:r>
              <a:rPr lang="en-US" altLang="en-US" sz="2600" cap="none" dirty="0" smtClean="0"/>
              <a:t>Hazard Assessments identify all potential hazards – </a:t>
            </a:r>
            <a:r>
              <a:rPr lang="en-US" altLang="en-US" sz="2600" i="1" cap="none" dirty="0" smtClean="0"/>
              <a:t>some may not be obvious</a:t>
            </a:r>
          </a:p>
          <a:p>
            <a:r>
              <a:rPr lang="en-US" altLang="en-US" sz="2600" cap="none" dirty="0" smtClean="0"/>
              <a:t>Hazard Assessments match a </a:t>
            </a:r>
            <a:r>
              <a:rPr lang="en-US" altLang="en-US" sz="2600" i="1" cap="none" dirty="0" smtClean="0"/>
              <a:t>Preventive Safety Action </a:t>
            </a:r>
            <a:r>
              <a:rPr lang="en-US" altLang="en-US" sz="2600" cap="none" dirty="0" smtClean="0"/>
              <a:t>to each hazard identified</a:t>
            </a:r>
          </a:p>
          <a:p>
            <a:r>
              <a:rPr lang="en-US" altLang="en-US" sz="2600" cap="none" dirty="0" smtClean="0"/>
              <a:t>Hazard Assessments result in written and communicated </a:t>
            </a:r>
            <a:r>
              <a:rPr lang="en-US" altLang="en-US" sz="2600" i="1" cap="none" dirty="0" smtClean="0"/>
              <a:t>Emergency Plans </a:t>
            </a:r>
            <a:r>
              <a:rPr lang="en-US" altLang="en-US" sz="2600" cap="none" dirty="0" smtClean="0"/>
              <a:t>for the site and the job at hand  </a:t>
            </a:r>
            <a:endParaRPr lang="en-US" altLang="en-US" sz="2600" cap="none" dirty="0"/>
          </a:p>
        </p:txBody>
      </p:sp>
    </p:spTree>
    <p:extLst>
      <p:ext uri="{BB962C8B-B14F-4D97-AF65-F5344CB8AC3E}">
        <p14:creationId xmlns:p14="http://schemas.microsoft.com/office/powerpoint/2010/main" val="152135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5"/>
          <p:cNvSpPr>
            <a:spLocks noGrp="1" noChangeArrowheads="1"/>
          </p:cNvSpPr>
          <p:nvPr>
            <p:ph type="title"/>
          </p:nvPr>
        </p:nvSpPr>
        <p:spPr>
          <a:xfrm>
            <a:off x="195263" y="228600"/>
            <a:ext cx="11673649" cy="914400"/>
          </a:xfrm>
        </p:spPr>
        <p:txBody>
          <a:bodyPr>
            <a:normAutofit/>
          </a:bodyPr>
          <a:lstStyle/>
          <a:p>
            <a:pPr algn="ctr" eaLnBrk="1" hangingPunct="1"/>
            <a:r>
              <a:rPr lang="en-US" altLang="en-US" sz="4000" b="1" dirty="0"/>
              <a:t>Hazard Assessment</a:t>
            </a:r>
          </a:p>
        </p:txBody>
      </p:sp>
      <p:sp>
        <p:nvSpPr>
          <p:cNvPr id="5" name="Rectangle 16"/>
          <p:cNvSpPr txBox="1">
            <a:spLocks noChangeArrowheads="1"/>
          </p:cNvSpPr>
          <p:nvPr/>
        </p:nvSpPr>
        <p:spPr>
          <a:xfrm>
            <a:off x="195263" y="1295400"/>
            <a:ext cx="7045796" cy="473261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457200" lvl="1" indent="0">
              <a:buNone/>
            </a:pPr>
            <a:r>
              <a:rPr lang="en-US" altLang="en-US" sz="2800" u="sng" cap="none" dirty="0" smtClean="0"/>
              <a:t>For Example</a:t>
            </a:r>
            <a:r>
              <a:rPr lang="en-US" altLang="en-US" sz="2800" cap="none" dirty="0" smtClean="0"/>
              <a:t>:  </a:t>
            </a:r>
          </a:p>
          <a:p>
            <a:pPr marL="457200" lvl="1" indent="0">
              <a:buNone/>
            </a:pPr>
            <a:r>
              <a:rPr lang="en-US" altLang="en-US" sz="2800" cap="none" dirty="0" smtClean="0"/>
              <a:t>The assigned job requires a broken insulator to be replaced on a pole with lines that must remain energized.  A bucket Truck will be used.  It must be set up on the road in the north-bound traffic lane.</a:t>
            </a:r>
            <a:endParaRPr lang="en-US" altLang="en-US" sz="2800" cap="none" dirty="0"/>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6107" y="2099606"/>
            <a:ext cx="3851275"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43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5"/>
          <p:cNvSpPr>
            <a:spLocks noGrp="1" noChangeArrowheads="1"/>
          </p:cNvSpPr>
          <p:nvPr>
            <p:ph type="title"/>
          </p:nvPr>
        </p:nvSpPr>
        <p:spPr>
          <a:xfrm>
            <a:off x="185351" y="401595"/>
            <a:ext cx="11683561" cy="914400"/>
          </a:xfrm>
        </p:spPr>
        <p:txBody>
          <a:bodyPr>
            <a:normAutofit/>
          </a:bodyPr>
          <a:lstStyle/>
          <a:p>
            <a:pPr algn="ctr" eaLnBrk="1" hangingPunct="1"/>
            <a:r>
              <a:rPr lang="en-US" altLang="en-US" sz="4000" b="1" dirty="0"/>
              <a:t>Hazard Assessment</a:t>
            </a:r>
          </a:p>
        </p:txBody>
      </p:sp>
      <p:sp>
        <p:nvSpPr>
          <p:cNvPr id="5" name="Rectangle 16"/>
          <p:cNvSpPr txBox="1">
            <a:spLocks noChangeArrowheads="1"/>
          </p:cNvSpPr>
          <p:nvPr/>
        </p:nvSpPr>
        <p:spPr>
          <a:xfrm>
            <a:off x="383059" y="1841157"/>
            <a:ext cx="11485852" cy="338987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lvl="1">
              <a:buFont typeface="Wingdings" charset="2"/>
              <a:buNone/>
            </a:pPr>
            <a:r>
              <a:rPr lang="en-US" altLang="en-US" sz="2600" cap="none" dirty="0" smtClean="0"/>
              <a:t>Now:  What all could go wrong?  How could crew members get hurt, doing this job as assigned?</a:t>
            </a:r>
          </a:p>
          <a:p>
            <a:pPr lvl="1">
              <a:buFont typeface="Wingdings" charset="2"/>
              <a:buNone/>
            </a:pPr>
            <a:endParaRPr lang="en-US" altLang="en-US" sz="2600" cap="none" dirty="0" smtClean="0"/>
          </a:p>
          <a:p>
            <a:pPr lvl="1"/>
            <a:r>
              <a:rPr lang="en-US" altLang="en-US" sz="2600" b="1" cap="none" dirty="0" smtClean="0"/>
              <a:t>Hazard Assessment</a:t>
            </a:r>
            <a:r>
              <a:rPr lang="en-US" altLang="en-US" sz="2600" cap="none" dirty="0" smtClean="0"/>
              <a:t>:  </a:t>
            </a:r>
            <a:r>
              <a:rPr lang="en-US" altLang="en-US" sz="2600" i="1" cap="none" dirty="0" smtClean="0"/>
              <a:t>Lacerations, Falling objects, Electrocution, Flash Burn, Boom contact with energized line energizing truck, Hydraulic system failure, Fall from Bucket, Moving vehicle hazards  </a:t>
            </a:r>
          </a:p>
          <a:p>
            <a:pPr lvl="1">
              <a:buFont typeface="Wingdings" charset="2"/>
              <a:buNone/>
            </a:pPr>
            <a:endParaRPr lang="en-US" altLang="en-US" sz="2600" cap="none" dirty="0"/>
          </a:p>
        </p:txBody>
      </p:sp>
    </p:spTree>
    <p:extLst>
      <p:ext uri="{BB962C8B-B14F-4D97-AF65-F5344CB8AC3E}">
        <p14:creationId xmlns:p14="http://schemas.microsoft.com/office/powerpoint/2010/main" val="101172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08375" y="6180412"/>
            <a:ext cx="1760537" cy="53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Grp="1" noChangeArrowheads="1"/>
          </p:cNvSpPr>
          <p:nvPr>
            <p:ph type="title"/>
          </p:nvPr>
        </p:nvSpPr>
        <p:spPr>
          <a:xfrm>
            <a:off x="284205" y="228600"/>
            <a:ext cx="11584707" cy="914400"/>
          </a:xfrm>
        </p:spPr>
        <p:txBody>
          <a:bodyPr>
            <a:normAutofit/>
          </a:bodyPr>
          <a:lstStyle/>
          <a:p>
            <a:pPr algn="ctr" eaLnBrk="1" hangingPunct="1"/>
            <a:r>
              <a:rPr lang="en-US" altLang="en-US" sz="4000" b="1" dirty="0"/>
              <a:t>Preventive Safety Actions</a:t>
            </a:r>
          </a:p>
        </p:txBody>
      </p:sp>
      <p:sp>
        <p:nvSpPr>
          <p:cNvPr id="5" name="Rectangle 6"/>
          <p:cNvSpPr>
            <a:spLocks noChangeArrowheads="1"/>
          </p:cNvSpPr>
          <p:nvPr/>
        </p:nvSpPr>
        <p:spPr bwMode="auto">
          <a:xfrm>
            <a:off x="0" y="1600200"/>
            <a:ext cx="1186891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hlink"/>
              </a:buClr>
              <a:buSzPct val="80000"/>
              <a:buFont typeface="Wingdings" charset="2"/>
              <a:buChar char="l"/>
              <a:defRPr sz="3200">
                <a:solidFill>
                  <a:schemeClr val="tx1"/>
                </a:solidFill>
                <a:latin typeface="Arial" charset="0"/>
                <a:ea typeface="Arial" charset="0"/>
                <a:cs typeface="Arial" charset="0"/>
              </a:defRPr>
            </a:lvl1pPr>
            <a:lvl2pPr>
              <a:spcBef>
                <a:spcPct val="20000"/>
              </a:spcBef>
              <a:buClr>
                <a:schemeClr val="accent1"/>
              </a:buClr>
              <a:buSzPct val="70000"/>
              <a:buFont typeface="Wingdings" charset="2"/>
              <a:buChar char="l"/>
              <a:defRPr sz="2800">
                <a:solidFill>
                  <a:schemeClr val="tx1"/>
                </a:solidFill>
                <a:latin typeface="Arial" charset="0"/>
                <a:ea typeface="Arial" charset="0"/>
                <a:cs typeface="Arial" charset="0"/>
              </a:defRPr>
            </a:lvl2pPr>
            <a:lvl3pPr marL="1143000" indent="-228600">
              <a:spcBef>
                <a:spcPct val="20000"/>
              </a:spcBef>
              <a:buClr>
                <a:schemeClr val="bg2"/>
              </a:buClr>
              <a:buSzPct val="65000"/>
              <a:buFont typeface="Wingdings" charset="2"/>
              <a:buChar char="l"/>
              <a:defRPr sz="2400">
                <a:solidFill>
                  <a:schemeClr val="tx1"/>
                </a:solidFill>
                <a:latin typeface="Arial" charset="0"/>
                <a:ea typeface="Arial" charset="0"/>
                <a:cs typeface="Arial" charset="0"/>
              </a:defRPr>
            </a:lvl3pPr>
            <a:lvl4pPr marL="1600200" indent="-228600">
              <a:spcBef>
                <a:spcPct val="20000"/>
              </a:spcBef>
              <a:buClr>
                <a:schemeClr val="hlink"/>
              </a:buClr>
              <a:buSzPct val="60000"/>
              <a:buFont typeface="Wingdings" charset="2"/>
              <a:buChar char="l"/>
              <a:defRPr sz="2000">
                <a:solidFill>
                  <a:schemeClr val="tx1"/>
                </a:solidFill>
                <a:latin typeface="Arial" charset="0"/>
                <a:ea typeface="Arial" charset="0"/>
                <a:cs typeface="Arial" charset="0"/>
              </a:defRPr>
            </a:lvl4pPr>
            <a:lvl5pPr marL="2057400" indent="-228600">
              <a:spcBef>
                <a:spcPct val="20000"/>
              </a:spcBef>
              <a:buClr>
                <a:schemeClr val="bg2"/>
              </a:buClr>
              <a:buSzPct val="40000"/>
              <a:buFont typeface="Wingdings" charset="2"/>
              <a:buChar char="l"/>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bg2"/>
              </a:buClr>
              <a:buSzPct val="40000"/>
              <a:buFont typeface="Wingdings" charset="2"/>
              <a:buChar char="l"/>
              <a:defRPr sz="2000">
                <a:solidFill>
                  <a:schemeClr val="tx1"/>
                </a:solidFill>
                <a:latin typeface="Arial" charset="0"/>
                <a:ea typeface="Arial" charset="0"/>
                <a:cs typeface="Arial" charset="0"/>
              </a:defRPr>
            </a:lvl9pPr>
          </a:lstStyle>
          <a:p>
            <a:pPr lvl="1" eaLnBrk="1" hangingPunct="1">
              <a:spcBef>
                <a:spcPct val="0"/>
              </a:spcBef>
              <a:buClrTx/>
              <a:buSzTx/>
              <a:buNone/>
            </a:pPr>
            <a:r>
              <a:rPr lang="en-US" altLang="en-US" sz="3200" b="1" dirty="0" smtClean="0">
                <a:gradFill>
                  <a:gsLst>
                    <a:gs pos="0">
                      <a:schemeClr val="tx1"/>
                    </a:gs>
                    <a:gs pos="100000">
                      <a:schemeClr val="tx1">
                        <a:lumMod val="75000"/>
                      </a:schemeClr>
                    </a:gs>
                  </a:gsLst>
                  <a:lin ang="5580000" scaled="0"/>
                </a:gradFill>
              </a:rPr>
              <a:t>Preventive </a:t>
            </a:r>
            <a:r>
              <a:rPr lang="en-US" altLang="en-US" sz="3200" b="1" dirty="0">
                <a:gradFill>
                  <a:gsLst>
                    <a:gs pos="0">
                      <a:schemeClr val="tx1"/>
                    </a:gs>
                    <a:gs pos="100000">
                      <a:schemeClr val="tx1">
                        <a:lumMod val="75000"/>
                      </a:schemeClr>
                    </a:gs>
                  </a:gsLst>
                  <a:lin ang="5580000" scaled="0"/>
                </a:gradFill>
              </a:rPr>
              <a:t>Safety Actions</a:t>
            </a:r>
            <a:r>
              <a:rPr lang="en-US" altLang="en-US" sz="3200" dirty="0">
                <a:gradFill>
                  <a:gsLst>
                    <a:gs pos="0">
                      <a:schemeClr val="tx1"/>
                    </a:gs>
                    <a:gs pos="100000">
                      <a:schemeClr val="tx1">
                        <a:lumMod val="75000"/>
                      </a:schemeClr>
                    </a:gs>
                  </a:gsLst>
                  <a:lin ang="5580000" scaled="0"/>
                </a:gradFill>
              </a:rPr>
              <a:t>:  </a:t>
            </a:r>
            <a:endParaRPr lang="en-US" altLang="en-US" sz="3200" dirty="0" smtClean="0">
              <a:gradFill>
                <a:gsLst>
                  <a:gs pos="0">
                    <a:schemeClr val="tx1"/>
                  </a:gs>
                  <a:gs pos="100000">
                    <a:schemeClr val="tx1">
                      <a:lumMod val="75000"/>
                    </a:schemeClr>
                  </a:gs>
                </a:gsLst>
                <a:lin ang="5580000" scaled="0"/>
              </a:gradFill>
            </a:endParaRPr>
          </a:p>
          <a:p>
            <a:pPr lvl="1" eaLnBrk="1" hangingPunct="1">
              <a:spcBef>
                <a:spcPct val="0"/>
              </a:spcBef>
              <a:buClrTx/>
              <a:buSzTx/>
              <a:buNone/>
            </a:pPr>
            <a:r>
              <a:rPr lang="en-US" altLang="en-US" dirty="0" smtClean="0">
                <a:gradFill>
                  <a:gsLst>
                    <a:gs pos="0">
                      <a:schemeClr val="tx1"/>
                    </a:gs>
                    <a:gs pos="100000">
                      <a:schemeClr val="tx1">
                        <a:lumMod val="75000"/>
                      </a:schemeClr>
                    </a:gs>
                  </a:gsLst>
                  <a:lin ang="5580000" scaled="0"/>
                </a:gradFill>
              </a:rPr>
              <a:t>Once </a:t>
            </a:r>
            <a:r>
              <a:rPr lang="en-US" altLang="en-US" dirty="0">
                <a:gradFill>
                  <a:gsLst>
                    <a:gs pos="0">
                      <a:schemeClr val="tx1"/>
                    </a:gs>
                    <a:gs pos="100000">
                      <a:schemeClr val="tx1">
                        <a:lumMod val="75000"/>
                      </a:schemeClr>
                    </a:gs>
                  </a:gsLst>
                  <a:lin ang="5580000" scaled="0"/>
                </a:gradFill>
              </a:rPr>
              <a:t>the job Hazards have been fully assessed, each hazard must have a </a:t>
            </a:r>
            <a:r>
              <a:rPr lang="en-US" altLang="en-US" i="1" dirty="0">
                <a:gradFill>
                  <a:gsLst>
                    <a:gs pos="0">
                      <a:schemeClr val="tx1"/>
                    </a:gs>
                    <a:gs pos="100000">
                      <a:schemeClr val="tx1">
                        <a:lumMod val="75000"/>
                      </a:schemeClr>
                    </a:gs>
                  </a:gsLst>
                  <a:lin ang="5580000" scaled="0"/>
                </a:gradFill>
              </a:rPr>
              <a:t>‘Safety Action’</a:t>
            </a:r>
            <a:r>
              <a:rPr lang="en-US" altLang="en-US" dirty="0">
                <a:gradFill>
                  <a:gsLst>
                    <a:gs pos="0">
                      <a:schemeClr val="tx1"/>
                    </a:gs>
                    <a:gs pos="100000">
                      <a:schemeClr val="tx1">
                        <a:lumMod val="75000"/>
                      </a:schemeClr>
                    </a:gs>
                  </a:gsLst>
                  <a:lin ang="5580000" scaled="0"/>
                </a:gradFill>
              </a:rPr>
              <a:t> assigned to it.  In other words, what action taken now, might either prevent an accident or minimize the severity of an accident associated with the hazard identified.  For example, let’s look at the job under consideration with the hazards we’ve already identified:</a:t>
            </a:r>
            <a:endParaRPr lang="en-US" altLang="en-US" sz="2400" dirty="0">
              <a:gradFill>
                <a:gsLst>
                  <a:gs pos="0">
                    <a:schemeClr val="tx1"/>
                  </a:gs>
                  <a:gs pos="100000">
                    <a:schemeClr val="tx1">
                      <a:lumMod val="75000"/>
                    </a:schemeClr>
                  </a:gs>
                </a:gsLst>
                <a:lin ang="5580000" scaled="0"/>
              </a:gradFill>
            </a:endParaRPr>
          </a:p>
        </p:txBody>
      </p:sp>
    </p:spTree>
    <p:extLst>
      <p:ext uri="{BB962C8B-B14F-4D97-AF65-F5344CB8AC3E}">
        <p14:creationId xmlns:p14="http://schemas.microsoft.com/office/powerpoint/2010/main" val="1926205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Emergency Action Plans" id="{324599F4-A534-7347-9C16-3DBA29356824}" vid="{A82D1620-0CC3-7E47-B324-82F430B99A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TotalTime>
  <Words>1432</Words>
  <Application>Microsoft Macintosh PowerPoint</Application>
  <PresentationFormat>Widescreen</PresentationFormat>
  <Paragraphs>122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Century Gothic</vt:lpstr>
      <vt:lpstr>Times New Roman</vt:lpstr>
      <vt:lpstr>Wingdings</vt:lpstr>
      <vt:lpstr>Arial</vt:lpstr>
      <vt:lpstr>Mesh</vt:lpstr>
      <vt:lpstr>PowerPoint Presentation</vt:lpstr>
      <vt:lpstr>Introduction</vt:lpstr>
      <vt:lpstr>Session Objectives</vt:lpstr>
      <vt:lpstr>Elements of An Emergency Action Plan</vt:lpstr>
      <vt:lpstr>Hazard Assessment</vt:lpstr>
      <vt:lpstr>Hazard Assessment</vt:lpstr>
      <vt:lpstr>Hazard Assessment</vt:lpstr>
      <vt:lpstr>Hazard Assessment</vt:lpstr>
      <vt:lpstr>Preventive Safety Actions</vt:lpstr>
      <vt:lpstr>Preventive Safety Actions</vt:lpstr>
      <vt:lpstr>Preventive Safety Actions</vt:lpstr>
      <vt:lpstr>Communicating EAP’s</vt:lpstr>
      <vt:lpstr>Communicating EAP’s</vt:lpstr>
      <vt:lpstr>OSHA Regulations</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Havens</dc:creator>
  <cp:lastModifiedBy>Jerry Havens</cp:lastModifiedBy>
  <cp:revision>10</cp:revision>
  <dcterms:created xsi:type="dcterms:W3CDTF">2016-05-04T14:31:42Z</dcterms:created>
  <dcterms:modified xsi:type="dcterms:W3CDTF">2016-05-04T16:12:00Z</dcterms:modified>
</cp:coreProperties>
</file>